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 id="266" r:id="rId64"/>
    <p:sldId id="267" r:id="rId65"/>
    <p:sldId id="268" r:id="rId66"/>
    <p:sldId id="269" r:id="rId67"/>
    <p:sldId id="270" r:id="rId68"/>
    <p:sldId id="271" r:id="rId69"/>
    <p:sldId id="272" r:id="rId70"/>
    <p:sldId id="273" r:id="rId71"/>
    <p:sldId id="274" r:id="rId72"/>
    <p:sldId id="275" r:id="rId73"/>
    <p:sldId id="276" r:id="rId74"/>
    <p:sldId id="277" r:id="rId75"/>
    <p:sldId id="278" r:id="rId76"/>
    <p:sldId id="279" r:id="rId77"/>
    <p:sldId id="280" r:id="rId78"/>
    <p:sldId id="281" r:id="rId79"/>
    <p:sldId id="282" r:id="rId80"/>
    <p:sldId id="283" r:id="rId81"/>
    <p:sldId id="284" r:id="rId82"/>
    <p:sldId id="285" r:id="rId83"/>
    <p:sldId id="286" r:id="rId84"/>
    <p:sldId id="287" r:id="rId85"/>
    <p:sldId id="288" r:id="rId86"/>
    <p:sldId id="289" r:id="rId87"/>
    <p:sldId id="290" r:id="rId88"/>
    <p:sldId id="291" r:id="rId89"/>
    <p:sldId id="292" r:id="rId90"/>
    <p:sldId id="293" r:id="rId91"/>
    <p:sldId id="294" r:id="rId92"/>
    <p:sldId id="295" r:id="rId93"/>
    <p:sldId id="296" r:id="rId9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Roca One" charset="1" panose="00000500000000000000"/>
      <p:regular r:id="rId34"/>
    </p:embeddedFont>
    <p:embeddedFont>
      <p:font typeface="Roca One Bold" charset="1" panose="00000800000000000000"/>
      <p:regular r:id="rId35"/>
    </p:embeddedFont>
    <p:embeddedFont>
      <p:font typeface="Roca One Italics" charset="1" panose="00000500000000000000"/>
      <p:regular r:id="rId36"/>
    </p:embeddedFont>
    <p:embeddedFont>
      <p:font typeface="Roca One Bold Italics" charset="1" panose="00000800000000000000"/>
      <p:regular r:id="rId37"/>
    </p:embeddedFont>
    <p:embeddedFont>
      <p:font typeface="Roca One Thin" charset="1" panose="00000200000000000000"/>
      <p:regular r:id="rId38"/>
    </p:embeddedFont>
    <p:embeddedFont>
      <p:font typeface="Roca One Thin Italics" charset="1" panose="00000200000000000000"/>
      <p:regular r:id="rId39"/>
    </p:embeddedFont>
    <p:embeddedFont>
      <p:font typeface="Roca One Light" charset="1" panose="00000400000000000000"/>
      <p:regular r:id="rId40"/>
    </p:embeddedFont>
    <p:embeddedFont>
      <p:font typeface="Roca One Light Italics" charset="1" panose="00000400000000000000"/>
      <p:regular r:id="rId41"/>
    </p:embeddedFont>
    <p:embeddedFont>
      <p:font typeface="Roca One Ultra-Bold" charset="1" panose="00000A00000000000000"/>
      <p:regular r:id="rId42"/>
    </p:embeddedFont>
    <p:embeddedFont>
      <p:font typeface="Roca One Ultra-Bold Italics" charset="1" panose="00000A00000000000000"/>
      <p:regular r:id="rId43"/>
    </p:embeddedFont>
    <p:embeddedFont>
      <p:font typeface="Roca One Heavy" charset="1" panose="00000A00000000000000"/>
      <p:regular r:id="rId44"/>
    </p:embeddedFont>
    <p:embeddedFont>
      <p:font typeface="Roca One Heavy Italics" charset="1" panose="00000A00000000000000"/>
      <p:regular r:id="rId45"/>
    </p:embeddedFont>
    <p:embeddedFont>
      <p:font typeface="Open Sans" charset="1" panose="020B0606030504020204"/>
      <p:regular r:id="rId46"/>
    </p:embeddedFont>
    <p:embeddedFont>
      <p:font typeface="Open Sans Bold" charset="1" panose="020B0806030504020204"/>
      <p:regular r:id="rId47"/>
    </p:embeddedFont>
    <p:embeddedFont>
      <p:font typeface="Open Sans Italics" charset="1" panose="020B0606030504020204"/>
      <p:regular r:id="rId48"/>
    </p:embeddedFont>
    <p:embeddedFont>
      <p:font typeface="Open Sans Bold Italics" charset="1" panose="020B0806030504020204"/>
      <p:regular r:id="rId49"/>
    </p:embeddedFont>
    <p:embeddedFont>
      <p:font typeface="Open Sans Light" charset="1" panose="020B0306030504020204"/>
      <p:regular r:id="rId50"/>
    </p:embeddedFont>
    <p:embeddedFont>
      <p:font typeface="Open Sans Light Italics" charset="1" panose="020B0306030504020204"/>
      <p:regular r:id="rId51"/>
    </p:embeddedFont>
    <p:embeddedFont>
      <p:font typeface="Open Sans Ultra-Bold" charset="1" panose="00000000000000000000"/>
      <p:regular r:id="rId52"/>
    </p:embeddedFont>
    <p:embeddedFont>
      <p:font typeface="Open Sans Ultra-Bold Italics"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64" Target="slides/slide11.xml" Type="http://schemas.openxmlformats.org/officeDocument/2006/relationships/slide"/><Relationship Id="rId65" Target="slides/slide12.xml" Type="http://schemas.openxmlformats.org/officeDocument/2006/relationships/slide"/><Relationship Id="rId66" Target="slides/slide13.xml" Type="http://schemas.openxmlformats.org/officeDocument/2006/relationships/slide"/><Relationship Id="rId67" Target="slides/slide14.xml" Type="http://schemas.openxmlformats.org/officeDocument/2006/relationships/slide"/><Relationship Id="rId68" Target="slides/slide15.xml" Type="http://schemas.openxmlformats.org/officeDocument/2006/relationships/slide"/><Relationship Id="rId69" Target="slides/slide16.xml" Type="http://schemas.openxmlformats.org/officeDocument/2006/relationships/slide"/><Relationship Id="rId7" Target="fonts/font7.fntdata" Type="http://schemas.openxmlformats.org/officeDocument/2006/relationships/font"/><Relationship Id="rId70" Target="slides/slide17.xml" Type="http://schemas.openxmlformats.org/officeDocument/2006/relationships/slide"/><Relationship Id="rId71" Target="slides/slide18.xml" Type="http://schemas.openxmlformats.org/officeDocument/2006/relationships/slide"/><Relationship Id="rId72" Target="slides/slide19.xml" Type="http://schemas.openxmlformats.org/officeDocument/2006/relationships/slide"/><Relationship Id="rId73" Target="slides/slide20.xml" Type="http://schemas.openxmlformats.org/officeDocument/2006/relationships/slide"/><Relationship Id="rId74" Target="slides/slide21.xml" Type="http://schemas.openxmlformats.org/officeDocument/2006/relationships/slide"/><Relationship Id="rId75" Target="slides/slide22.xml" Type="http://schemas.openxmlformats.org/officeDocument/2006/relationships/slide"/><Relationship Id="rId76" Target="slides/slide23.xml" Type="http://schemas.openxmlformats.org/officeDocument/2006/relationships/slide"/><Relationship Id="rId77" Target="slides/slide24.xml" Type="http://schemas.openxmlformats.org/officeDocument/2006/relationships/slide"/><Relationship Id="rId78" Target="slides/slide25.xml" Type="http://schemas.openxmlformats.org/officeDocument/2006/relationships/slide"/><Relationship Id="rId79" Target="slides/slide26.xml" Type="http://schemas.openxmlformats.org/officeDocument/2006/relationships/slide"/><Relationship Id="rId8" Target="fonts/font8.fntdata" Type="http://schemas.openxmlformats.org/officeDocument/2006/relationships/font"/><Relationship Id="rId80" Target="slides/slide27.xml" Type="http://schemas.openxmlformats.org/officeDocument/2006/relationships/slide"/><Relationship Id="rId81" Target="slides/slide28.xml" Type="http://schemas.openxmlformats.org/officeDocument/2006/relationships/slide"/><Relationship Id="rId82" Target="slides/slide29.xml" Type="http://schemas.openxmlformats.org/officeDocument/2006/relationships/slide"/><Relationship Id="rId83" Target="slides/slide30.xml" Type="http://schemas.openxmlformats.org/officeDocument/2006/relationships/slide"/><Relationship Id="rId84" Target="slides/slide31.xml" Type="http://schemas.openxmlformats.org/officeDocument/2006/relationships/slide"/><Relationship Id="rId85" Target="slides/slide32.xml" Type="http://schemas.openxmlformats.org/officeDocument/2006/relationships/slide"/><Relationship Id="rId86" Target="slides/slide33.xml" Type="http://schemas.openxmlformats.org/officeDocument/2006/relationships/slide"/><Relationship Id="rId87" Target="slides/slide34.xml" Type="http://schemas.openxmlformats.org/officeDocument/2006/relationships/slide"/><Relationship Id="rId88" Target="slides/slide35.xml" Type="http://schemas.openxmlformats.org/officeDocument/2006/relationships/slide"/><Relationship Id="rId89" Target="slides/slide36.xml" Type="http://schemas.openxmlformats.org/officeDocument/2006/relationships/slide"/><Relationship Id="rId9" Target="fonts/font9.fntdata" Type="http://schemas.openxmlformats.org/officeDocument/2006/relationships/font"/><Relationship Id="rId90" Target="slides/slide37.xml" Type="http://schemas.openxmlformats.org/officeDocument/2006/relationships/slide"/><Relationship Id="rId91" Target="slides/slide38.xml" Type="http://schemas.openxmlformats.org/officeDocument/2006/relationships/slide"/><Relationship Id="rId92" Target="slides/slide39.xml" Type="http://schemas.openxmlformats.org/officeDocument/2006/relationships/slide"/><Relationship Id="rId93" Target="slides/slide40.xml" Type="http://schemas.openxmlformats.org/officeDocument/2006/relationships/slide"/><Relationship Id="rId94" Target="slides/slide41.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https://doi.org/10.3390/healthcare11060863" TargetMode="External" Type="http://schemas.openxmlformats.org/officeDocument/2006/relationships/hyperlink"/></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https://www.sciencedirect.com/science/article/pii/S0045790618302556"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https://www.sciencedirect.com/science/article/pii/S2666307423000050#fig0006" TargetMode="External" Type="http://schemas.openxmlformats.org/officeDocument/2006/relationships/hyperlink"/></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https://doi.org/10.3390/s23125726"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079668" y="3802830"/>
            <a:ext cx="11446421" cy="3231808"/>
          </a:xfrm>
          <a:prstGeom prst="rect">
            <a:avLst/>
          </a:prstGeom>
        </p:spPr>
        <p:txBody>
          <a:bodyPr anchor="t" rtlCol="false" tIns="0" lIns="0" bIns="0" rIns="0">
            <a:spAutoFit/>
          </a:bodyPr>
          <a:lstStyle/>
          <a:p>
            <a:pPr algn="ctr">
              <a:lnSpc>
                <a:spcPts val="12486"/>
              </a:lnSpc>
            </a:pPr>
            <a:r>
              <a:rPr lang="en-US" sz="12486">
                <a:solidFill>
                  <a:srgbClr val="545454"/>
                </a:solidFill>
                <a:latin typeface="Roca One"/>
              </a:rPr>
              <a:t>PROJECT   EXHIBITION -3</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758860" y="100965"/>
            <a:ext cx="7157918" cy="927735"/>
          </a:xfrm>
          <a:prstGeom prst="rect">
            <a:avLst/>
          </a:prstGeom>
        </p:spPr>
        <p:txBody>
          <a:bodyPr anchor="t" rtlCol="false" tIns="0" lIns="0" bIns="0" rIns="0">
            <a:spAutoFit/>
          </a:bodyPr>
          <a:lstStyle/>
          <a:p>
            <a:pPr algn="ctr">
              <a:lnSpc>
                <a:spcPts val="7139"/>
              </a:lnSpc>
            </a:pPr>
            <a:r>
              <a:rPr lang="en-US" sz="5100">
                <a:solidFill>
                  <a:srgbClr val="737373"/>
                </a:solidFill>
                <a:latin typeface="Poppins Bold"/>
              </a:rPr>
              <a:t>NOVELTY OF PROJECT </a:t>
            </a:r>
          </a:p>
        </p:txBody>
      </p:sp>
      <p:sp>
        <p:nvSpPr>
          <p:cNvPr name="TextBox 3" id="3"/>
          <p:cNvSpPr txBox="true"/>
          <p:nvPr/>
        </p:nvSpPr>
        <p:spPr>
          <a:xfrm rot="0">
            <a:off x="244576" y="1228478"/>
            <a:ext cx="17798848" cy="8596961"/>
          </a:xfrm>
          <a:prstGeom prst="rect">
            <a:avLst/>
          </a:prstGeom>
        </p:spPr>
        <p:txBody>
          <a:bodyPr anchor="t" rtlCol="false" tIns="0" lIns="0" bIns="0" rIns="0">
            <a:spAutoFit/>
          </a:bodyPr>
          <a:lstStyle/>
          <a:p>
            <a:pPr>
              <a:lnSpc>
                <a:spcPts val="3656"/>
              </a:lnSpc>
              <a:spcBef>
                <a:spcPct val="0"/>
              </a:spcBef>
            </a:pPr>
            <a:r>
              <a:rPr lang="en-US" sz="2611">
                <a:solidFill>
                  <a:srgbClr val="737373"/>
                </a:solidFill>
                <a:latin typeface="Canva Sans Bold"/>
              </a:rPr>
              <a:t>1</a:t>
            </a:r>
            <a:r>
              <a:rPr lang="en-US" sz="2611">
                <a:solidFill>
                  <a:srgbClr val="000000"/>
                </a:solidFill>
                <a:latin typeface="Canva Sans Bold"/>
              </a:rPr>
              <a:t>. Comprehensive Model Comparison:</a:t>
            </a:r>
          </a:p>
          <a:p>
            <a:pPr>
              <a:lnSpc>
                <a:spcPts val="3096"/>
              </a:lnSpc>
              <a:spcBef>
                <a:spcPct val="0"/>
              </a:spcBef>
            </a:pPr>
            <a:r>
              <a:rPr lang="en-US" sz="2211">
                <a:solidFill>
                  <a:srgbClr val="000000"/>
                </a:solidFill>
                <a:latin typeface="Canva Sans"/>
              </a:rPr>
              <a:t>Novelty: Unlike many existing works, we conduct an extensive comparative analysis of deep learning models, including EfficientNet B4, ResNet101, and others. This comprehensive approach enables us to identify the most effective model for early detection, enhancing accuracy and reliability.</a:t>
            </a:r>
          </a:p>
          <a:p>
            <a:pPr>
              <a:lnSpc>
                <a:spcPts val="3656"/>
              </a:lnSpc>
              <a:spcBef>
                <a:spcPct val="0"/>
              </a:spcBef>
            </a:pPr>
          </a:p>
          <a:p>
            <a:pPr>
              <a:lnSpc>
                <a:spcPts val="3656"/>
              </a:lnSpc>
              <a:spcBef>
                <a:spcPct val="0"/>
              </a:spcBef>
            </a:pPr>
            <a:r>
              <a:rPr lang="en-US" sz="2611">
                <a:solidFill>
                  <a:srgbClr val="000000"/>
                </a:solidFill>
                <a:latin typeface="Canva Sans Bold"/>
              </a:rPr>
              <a:t>2. Improved Model Interpretability:</a:t>
            </a:r>
          </a:p>
          <a:p>
            <a:pPr>
              <a:lnSpc>
                <a:spcPts val="3096"/>
              </a:lnSpc>
              <a:spcBef>
                <a:spcPct val="0"/>
              </a:spcBef>
            </a:pPr>
            <a:r>
              <a:rPr lang="en-US" sz="2211">
                <a:solidFill>
                  <a:srgbClr val="000000"/>
                </a:solidFill>
                <a:latin typeface="Canva Sans"/>
              </a:rPr>
              <a:t>Novelty: We place a strong emphasis on improving the interpretability of our deep learning models. By incorporating explainable AI techniques, we make our models more transparent, allowing healthcare practitioners to better understand diagnostic decisions.</a:t>
            </a:r>
          </a:p>
          <a:p>
            <a:pPr>
              <a:lnSpc>
                <a:spcPts val="3096"/>
              </a:lnSpc>
              <a:spcBef>
                <a:spcPct val="0"/>
              </a:spcBef>
            </a:pPr>
          </a:p>
          <a:p>
            <a:pPr>
              <a:lnSpc>
                <a:spcPts val="3656"/>
              </a:lnSpc>
              <a:spcBef>
                <a:spcPct val="0"/>
              </a:spcBef>
            </a:pPr>
            <a:r>
              <a:rPr lang="en-US" sz="2611">
                <a:solidFill>
                  <a:srgbClr val="000000"/>
                </a:solidFill>
                <a:latin typeface="Canva Sans Bold"/>
              </a:rPr>
              <a:t>3. Real-World Applicability:</a:t>
            </a:r>
          </a:p>
          <a:p>
            <a:pPr>
              <a:lnSpc>
                <a:spcPts val="3096"/>
              </a:lnSpc>
              <a:spcBef>
                <a:spcPct val="0"/>
              </a:spcBef>
            </a:pPr>
            <a:r>
              <a:rPr lang="en-US" sz="2211">
                <a:solidFill>
                  <a:srgbClr val="000000"/>
                </a:solidFill>
                <a:latin typeface="Canva Sans"/>
              </a:rPr>
              <a:t>Novelty: Our project focuses on addressing the challenges of real-world clinical implementation. We work on integrating our solution into existing healthcare systems and adapting to clinical workflows, bridging the gap between research and practice.</a:t>
            </a:r>
          </a:p>
          <a:p>
            <a:pPr>
              <a:lnSpc>
                <a:spcPts val="3096"/>
              </a:lnSpc>
              <a:spcBef>
                <a:spcPct val="0"/>
              </a:spcBef>
            </a:pPr>
          </a:p>
          <a:p>
            <a:pPr>
              <a:lnSpc>
                <a:spcPts val="3656"/>
              </a:lnSpc>
              <a:spcBef>
                <a:spcPct val="0"/>
              </a:spcBef>
            </a:pPr>
            <a:r>
              <a:rPr lang="en-US" sz="2611">
                <a:solidFill>
                  <a:srgbClr val="000000"/>
                </a:solidFill>
                <a:latin typeface="Canva Sans Bold"/>
              </a:rPr>
              <a:t>4. Scalability Considerations:</a:t>
            </a:r>
          </a:p>
          <a:p>
            <a:pPr>
              <a:lnSpc>
                <a:spcPts val="3096"/>
              </a:lnSpc>
              <a:spcBef>
                <a:spcPct val="0"/>
              </a:spcBef>
            </a:pPr>
          </a:p>
          <a:p>
            <a:pPr>
              <a:lnSpc>
                <a:spcPts val="3096"/>
              </a:lnSpc>
              <a:spcBef>
                <a:spcPct val="0"/>
              </a:spcBef>
            </a:pPr>
            <a:r>
              <a:rPr lang="en-US" sz="2211">
                <a:solidFill>
                  <a:srgbClr val="000000"/>
                </a:solidFill>
                <a:latin typeface="Canva Sans"/>
              </a:rPr>
              <a:t>Novelty: We are attentive to the scalability of our solution, ensuring that it can be deployed in resource-constrained healthcare environments, making it accessible to a wider range of healthcare facilities.</a:t>
            </a:r>
          </a:p>
          <a:p>
            <a:pPr>
              <a:lnSpc>
                <a:spcPts val="3096"/>
              </a:lnSpc>
              <a:spcBef>
                <a:spcPct val="0"/>
              </a:spcBef>
            </a:pPr>
          </a:p>
          <a:p>
            <a:pPr>
              <a:lnSpc>
                <a:spcPts val="3656"/>
              </a:lnSpc>
              <a:spcBef>
                <a:spcPct val="0"/>
              </a:spcBef>
            </a:pPr>
            <a:r>
              <a:rPr lang="en-US" sz="2611">
                <a:solidFill>
                  <a:srgbClr val="000000"/>
                </a:solidFill>
                <a:latin typeface="Canva Sans Bold"/>
              </a:rPr>
              <a:t>5. Diverse Dataset Utilization:</a:t>
            </a:r>
          </a:p>
          <a:p>
            <a:pPr>
              <a:lnSpc>
                <a:spcPts val="3096"/>
              </a:lnSpc>
              <a:spcBef>
                <a:spcPct val="0"/>
              </a:spcBef>
            </a:pPr>
            <a:r>
              <a:rPr lang="en-US" sz="2211">
                <a:solidFill>
                  <a:srgbClr val="000000"/>
                </a:solidFill>
                <a:latin typeface="Canva Sans"/>
              </a:rPr>
              <a:t>Novelty: We curate and work with diverse datasets, enabling our models to generalize well to different patient populations and reducing the risk of bias towards specific demographic groups.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6028500" y="7360795"/>
            <a:ext cx="3071232" cy="3067393"/>
          </a:xfrm>
          <a:custGeom>
            <a:avLst/>
            <a:gdLst/>
            <a:ahLst/>
            <a:cxnLst/>
            <a:rect r="r" b="b" t="t" l="l"/>
            <a:pathLst>
              <a:path h="3067393" w="3071232">
                <a:moveTo>
                  <a:pt x="0" y="0"/>
                </a:moveTo>
                <a:lnTo>
                  <a:pt x="3071232" y="0"/>
                </a:lnTo>
                <a:lnTo>
                  <a:pt x="3071232" y="3067393"/>
                </a:lnTo>
                <a:lnTo>
                  <a:pt x="0" y="3067393"/>
                </a:lnTo>
                <a:lnTo>
                  <a:pt x="0" y="0"/>
                </a:lnTo>
                <a:close/>
              </a:path>
            </a:pathLst>
          </a:custGeom>
          <a:blipFill>
            <a:blip r:embed="rId2"/>
            <a:stretch>
              <a:fillRect l="0" t="0" r="0" b="0"/>
            </a:stretch>
          </a:blipFill>
        </p:spPr>
      </p:sp>
      <p:sp>
        <p:nvSpPr>
          <p:cNvPr name="Freeform 3" id="3"/>
          <p:cNvSpPr/>
          <p:nvPr/>
        </p:nvSpPr>
        <p:spPr>
          <a:xfrm flipH="false" flipV="false" rot="0">
            <a:off x="-587715" y="8218262"/>
            <a:ext cx="2715139" cy="2604149"/>
          </a:xfrm>
          <a:custGeom>
            <a:avLst/>
            <a:gdLst/>
            <a:ahLst/>
            <a:cxnLst/>
            <a:rect r="r" b="b" t="t" l="l"/>
            <a:pathLst>
              <a:path h="2604149" w="2715139">
                <a:moveTo>
                  <a:pt x="0" y="0"/>
                </a:moveTo>
                <a:lnTo>
                  <a:pt x="2715139" y="0"/>
                </a:lnTo>
                <a:lnTo>
                  <a:pt x="2715139" y="2604149"/>
                </a:lnTo>
                <a:lnTo>
                  <a:pt x="0" y="2604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10169" y="93980"/>
            <a:ext cx="5589270" cy="93472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737373"/>
                </a:solidFill>
                <a:latin typeface="Poppins Bold"/>
              </a:rPr>
              <a:t>Real Time Usage</a:t>
            </a:r>
          </a:p>
        </p:txBody>
      </p:sp>
      <p:sp>
        <p:nvSpPr>
          <p:cNvPr name="TextBox 5" id="5"/>
          <p:cNvSpPr txBox="true"/>
          <p:nvPr/>
        </p:nvSpPr>
        <p:spPr>
          <a:xfrm rot="0">
            <a:off x="389986" y="1362262"/>
            <a:ext cx="17174131" cy="8698056"/>
          </a:xfrm>
          <a:prstGeom prst="rect">
            <a:avLst/>
          </a:prstGeom>
        </p:spPr>
        <p:txBody>
          <a:bodyPr anchor="t" rtlCol="false" tIns="0" lIns="0" bIns="0" rIns="0">
            <a:spAutoFit/>
          </a:bodyPr>
          <a:lstStyle/>
          <a:p>
            <a:pPr marL="713950" indent="-356975" lvl="1">
              <a:lnSpc>
                <a:spcPts val="4629"/>
              </a:lnSpc>
              <a:buFont typeface="Arial"/>
              <a:buChar char="•"/>
            </a:pPr>
            <a:r>
              <a:rPr lang="en-US" sz="3306">
                <a:solidFill>
                  <a:srgbClr val="000000"/>
                </a:solidFill>
                <a:latin typeface="Canva Sans"/>
              </a:rPr>
              <a:t>The real-time usage of our diabetes retinopathy image classification project is tremendously valuable for the medical field and healthcare providers. Here's how it can be applied:</a:t>
            </a:r>
          </a:p>
          <a:p>
            <a:pPr>
              <a:lnSpc>
                <a:spcPts val="4629"/>
              </a:lnSpc>
            </a:pPr>
          </a:p>
          <a:p>
            <a:pPr marL="713950" indent="-356975" lvl="1">
              <a:lnSpc>
                <a:spcPts val="4629"/>
              </a:lnSpc>
              <a:buFont typeface="Arial"/>
              <a:buChar char="•"/>
            </a:pPr>
            <a:r>
              <a:rPr lang="en-US" sz="3306">
                <a:solidFill>
                  <a:srgbClr val="000000"/>
                </a:solidFill>
                <a:latin typeface="Canva Sans"/>
              </a:rPr>
              <a:t>Early Diagnosis and Intervention: Our model's accuracy in classifying retinopathy images can assist healthcare professionals in identifying the disease at its earliest stages. Early diagnosis allows for timely intervention and treatment, potentially preventing or minimizing vision loss among diabetic patients.</a:t>
            </a:r>
          </a:p>
          <a:p>
            <a:pPr>
              <a:lnSpc>
                <a:spcPts val="4629"/>
              </a:lnSpc>
            </a:pPr>
          </a:p>
          <a:p>
            <a:pPr marL="713950" indent="-356975" lvl="1">
              <a:lnSpc>
                <a:spcPts val="4629"/>
              </a:lnSpc>
              <a:buFont typeface="Arial"/>
              <a:buChar char="•"/>
            </a:pPr>
            <a:r>
              <a:rPr lang="en-US" sz="3306">
                <a:solidFill>
                  <a:srgbClr val="000000"/>
                </a:solidFill>
                <a:latin typeface="Canva Sans"/>
              </a:rPr>
              <a:t>Screening Programs: Our system can be integrated into screening programs, especially in areas with limited access to specialized eye care. It enables the automation of initial screenings, reducing the burden on healthcare personnel and making screenings more accessible.</a:t>
            </a:r>
          </a:p>
          <a:p>
            <a:pPr>
              <a:lnSpc>
                <a:spcPts val="4629"/>
              </a:lnSpc>
            </a:pPr>
          </a:p>
          <a:p>
            <a:pPr>
              <a:lnSpc>
                <a:spcPts val="4629"/>
              </a:lnSpc>
            </a:pP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625370" y="536774"/>
            <a:ext cx="16230600" cy="47809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Telemedicine: In the era of telemedicine, your model can be incorporated into telehealth platforms, allowing patients to upload retinopathy images for remote diagnosis. This enhances the reach of medical expertise and enables diabetic individuals to receive prompt feedback and guidance from healthcare providers.</a:t>
            </a:r>
          </a:p>
          <a:p>
            <a:pPr marL="734059" indent="-367030" lvl="1">
              <a:lnSpc>
                <a:spcPts val="4759"/>
              </a:lnSpc>
              <a:buFont typeface="Arial"/>
              <a:buChar char="•"/>
            </a:pPr>
            <a:r>
              <a:rPr lang="en-US" sz="3399">
                <a:solidFill>
                  <a:srgbClr val="000000"/>
                </a:solidFill>
                <a:latin typeface="Canva Sans Semi-Bold"/>
              </a:rPr>
              <a:t>Integration with Web Application (Future Development):</a:t>
            </a:r>
            <a:r>
              <a:rPr lang="en-US" sz="3399">
                <a:solidFill>
                  <a:srgbClr val="000000"/>
                </a:solidFill>
                <a:latin typeface="Canva Sans"/>
              </a:rPr>
              <a:t> Creating a user-friendly web interface to interact with your diabetes retinopathy image classification system makes it accessible to a broader audience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186930" y="375187"/>
            <a:ext cx="9310092" cy="887095"/>
          </a:xfrm>
          <a:prstGeom prst="rect">
            <a:avLst/>
          </a:prstGeom>
        </p:spPr>
        <p:txBody>
          <a:bodyPr anchor="t" rtlCol="false" tIns="0" lIns="0" bIns="0" rIns="0">
            <a:spAutoFit/>
          </a:bodyPr>
          <a:lstStyle/>
          <a:p>
            <a:pPr algn="ctr">
              <a:lnSpc>
                <a:spcPts val="7279"/>
              </a:lnSpc>
            </a:pPr>
            <a:r>
              <a:rPr lang="en-US" sz="5199">
                <a:solidFill>
                  <a:srgbClr val="BC8F6E"/>
                </a:solidFill>
                <a:latin typeface="Canva Sans Bold"/>
              </a:rPr>
              <a:t>Hardware and Software used</a:t>
            </a:r>
          </a:p>
        </p:txBody>
      </p:sp>
      <p:sp>
        <p:nvSpPr>
          <p:cNvPr name="TextBox 3" id="3"/>
          <p:cNvSpPr txBox="true"/>
          <p:nvPr/>
        </p:nvSpPr>
        <p:spPr>
          <a:xfrm rot="0">
            <a:off x="6983098" y="3008290"/>
            <a:ext cx="9525" cy="887095"/>
          </a:xfrm>
          <a:prstGeom prst="rect">
            <a:avLst/>
          </a:prstGeom>
        </p:spPr>
        <p:txBody>
          <a:bodyPr anchor="t" rtlCol="false" tIns="0" lIns="0" bIns="0" rIns="0">
            <a:spAutoFit/>
          </a:bodyPr>
          <a:lstStyle/>
          <a:p>
            <a:pPr algn="ctr" marL="0" indent="0" lvl="0">
              <a:lnSpc>
                <a:spcPts val="7279"/>
              </a:lnSpc>
              <a:spcBef>
                <a:spcPct val="0"/>
              </a:spcBef>
            </a:pPr>
          </a:p>
        </p:txBody>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652253" y="2318998"/>
            <a:ext cx="10680740" cy="1180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LAPTOP WITH MINIMUM 8GB RAM </a:t>
            </a:r>
          </a:p>
          <a:p>
            <a:pPr marL="734059" indent="-367030" lvl="1">
              <a:lnSpc>
                <a:spcPts val="4759"/>
              </a:lnSpc>
              <a:buFont typeface="Arial"/>
              <a:buChar char="•"/>
            </a:pPr>
            <a:r>
              <a:rPr lang="en-US" sz="3399">
                <a:solidFill>
                  <a:srgbClr val="000000"/>
                </a:solidFill>
                <a:latin typeface="Canva Sans"/>
              </a:rPr>
              <a:t>MINIMUM 4GB OF DEDICATED GRAPHICS CARD</a:t>
            </a:r>
          </a:p>
        </p:txBody>
      </p:sp>
      <p:sp>
        <p:nvSpPr>
          <p:cNvPr name="TextBox 6" id="6"/>
          <p:cNvSpPr txBox="true"/>
          <p:nvPr/>
        </p:nvSpPr>
        <p:spPr>
          <a:xfrm rot="0">
            <a:off x="525311" y="1470759"/>
            <a:ext cx="7854069" cy="688974"/>
          </a:xfrm>
          <a:prstGeom prst="rect">
            <a:avLst/>
          </a:prstGeom>
        </p:spPr>
        <p:txBody>
          <a:bodyPr anchor="t" rtlCol="false" tIns="0" lIns="0" bIns="0" rIns="0">
            <a:spAutoFit/>
          </a:bodyPr>
          <a:lstStyle/>
          <a:p>
            <a:pPr marL="863606" indent="-431803" lvl="1">
              <a:lnSpc>
                <a:spcPts val="5600"/>
              </a:lnSpc>
              <a:buFont typeface="Arial"/>
              <a:buChar char="•"/>
            </a:pPr>
            <a:r>
              <a:rPr lang="en-US" sz="4000">
                <a:solidFill>
                  <a:srgbClr val="000000"/>
                </a:solidFill>
                <a:latin typeface="Canva Sans Bold"/>
              </a:rPr>
              <a:t>HARDWARE REQUIRED</a:t>
            </a:r>
          </a:p>
        </p:txBody>
      </p:sp>
      <p:sp>
        <p:nvSpPr>
          <p:cNvPr name="TextBox 7" id="7"/>
          <p:cNvSpPr txBox="true"/>
          <p:nvPr/>
        </p:nvSpPr>
        <p:spPr>
          <a:xfrm rot="0">
            <a:off x="702945" y="3642338"/>
            <a:ext cx="6397704" cy="688974"/>
          </a:xfrm>
          <a:prstGeom prst="rect">
            <a:avLst/>
          </a:prstGeom>
        </p:spPr>
        <p:txBody>
          <a:bodyPr anchor="t" rtlCol="false" tIns="0" lIns="0" bIns="0" rIns="0">
            <a:spAutoFit/>
          </a:bodyPr>
          <a:lstStyle/>
          <a:p>
            <a:pPr algn="ctr" marL="863606" indent="-431803" lvl="1">
              <a:lnSpc>
                <a:spcPts val="5600"/>
              </a:lnSpc>
              <a:buFont typeface="Arial"/>
              <a:buChar char="•"/>
            </a:pPr>
            <a:r>
              <a:rPr lang="en-US" sz="4000">
                <a:solidFill>
                  <a:srgbClr val="000000"/>
                </a:solidFill>
                <a:latin typeface="Canva Sans Bold"/>
              </a:rPr>
              <a:t>SOFTWARE REQUIRED</a:t>
            </a:r>
          </a:p>
        </p:txBody>
      </p:sp>
      <p:sp>
        <p:nvSpPr>
          <p:cNvPr name="TextBox 8" id="8"/>
          <p:cNvSpPr txBox="true"/>
          <p:nvPr/>
        </p:nvSpPr>
        <p:spPr>
          <a:xfrm rot="0">
            <a:off x="2194917" y="4493237"/>
            <a:ext cx="12802552" cy="23806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KAGGLE</a:t>
            </a:r>
          </a:p>
          <a:p>
            <a:pPr marL="734059" indent="-367030" lvl="1">
              <a:lnSpc>
                <a:spcPts val="4759"/>
              </a:lnSpc>
              <a:buFont typeface="Arial"/>
              <a:buChar char="•"/>
            </a:pPr>
            <a:r>
              <a:rPr lang="en-US" sz="3399">
                <a:solidFill>
                  <a:srgbClr val="000000"/>
                </a:solidFill>
                <a:latin typeface="Canva Sans"/>
              </a:rPr>
              <a:t>PYTHON AS LANGUAGE</a:t>
            </a:r>
          </a:p>
          <a:p>
            <a:pPr marL="734059" indent="-367030" lvl="1">
              <a:lnSpc>
                <a:spcPts val="4759"/>
              </a:lnSpc>
              <a:buFont typeface="Arial"/>
              <a:buChar char="•"/>
            </a:pPr>
            <a:r>
              <a:rPr lang="en-US" sz="3399">
                <a:solidFill>
                  <a:srgbClr val="000000"/>
                </a:solidFill>
                <a:latin typeface="Canva Sans"/>
              </a:rPr>
              <a:t>DEEP LEARNING FRAMEWORKS (TENSORFLOW,PYTORCH)</a:t>
            </a:r>
          </a:p>
          <a:p>
            <a:pPr marL="734059" indent="-367030" lvl="1">
              <a:lnSpc>
                <a:spcPts val="4759"/>
              </a:lnSpc>
              <a:buFont typeface="Arial"/>
              <a:buChar char="•"/>
            </a:pPr>
            <a:r>
              <a:rPr lang="en-US" sz="3399">
                <a:solidFill>
                  <a:srgbClr val="000000"/>
                </a:solidFill>
                <a:latin typeface="Canva Sans"/>
              </a:rPr>
              <a:t>IMAGE PROCESSING LIBRARIES(OPEN CV)</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718976" y="1771587"/>
            <a:ext cx="10850047" cy="1228020"/>
          </a:xfrm>
          <a:prstGeom prst="rect">
            <a:avLst/>
          </a:prstGeom>
        </p:spPr>
        <p:txBody>
          <a:bodyPr anchor="t" rtlCol="false" tIns="0" lIns="0" bIns="0" rIns="0">
            <a:spAutoFit/>
          </a:bodyPr>
          <a:lstStyle/>
          <a:p>
            <a:pPr>
              <a:lnSpc>
                <a:spcPts val="10013"/>
              </a:lnSpc>
            </a:pPr>
            <a:r>
              <a:rPr lang="en-US" sz="7152">
                <a:solidFill>
                  <a:srgbClr val="CAA88F"/>
                </a:solidFill>
                <a:latin typeface="Canva Sans Bold"/>
              </a:rPr>
              <a:t>SYSTEM ARCHITECTURE</a:t>
            </a:r>
          </a:p>
        </p:txBody>
      </p:sp>
      <p:grpSp>
        <p:nvGrpSpPr>
          <p:cNvPr name="Group 3" id="3"/>
          <p:cNvGrpSpPr/>
          <p:nvPr/>
        </p:nvGrpSpPr>
        <p:grpSpPr>
          <a:xfrm rot="0">
            <a:off x="782301" y="4304532"/>
            <a:ext cx="3388048" cy="4369954"/>
            <a:chOff x="0" y="0"/>
            <a:chExt cx="2623191" cy="3383431"/>
          </a:xfrm>
        </p:grpSpPr>
        <p:sp>
          <p:nvSpPr>
            <p:cNvPr name="Freeform 4" id="4"/>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5" id="5"/>
          <p:cNvSpPr txBox="true"/>
          <p:nvPr/>
        </p:nvSpPr>
        <p:spPr>
          <a:xfrm rot="0">
            <a:off x="1028700" y="5706387"/>
            <a:ext cx="2904400" cy="116395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Dataset Finalizing</a:t>
            </a:r>
          </a:p>
        </p:txBody>
      </p:sp>
      <p:grpSp>
        <p:nvGrpSpPr>
          <p:cNvPr name="Group 6" id="6"/>
          <p:cNvGrpSpPr/>
          <p:nvPr/>
        </p:nvGrpSpPr>
        <p:grpSpPr>
          <a:xfrm rot="0">
            <a:off x="4740216" y="4304532"/>
            <a:ext cx="3826952" cy="4369954"/>
            <a:chOff x="0" y="0"/>
            <a:chExt cx="2963012" cy="3383431"/>
          </a:xfrm>
        </p:grpSpPr>
        <p:sp>
          <p:nvSpPr>
            <p:cNvPr name="Freeform 7" id="7"/>
            <p:cNvSpPr/>
            <p:nvPr/>
          </p:nvSpPr>
          <p:spPr>
            <a:xfrm flipH="false" flipV="false" rot="0">
              <a:off x="0" y="0"/>
              <a:ext cx="2963012" cy="3383431"/>
            </a:xfrm>
            <a:custGeom>
              <a:avLst/>
              <a:gdLst/>
              <a:ahLst/>
              <a:cxnLst/>
              <a:rect r="r" b="b" t="t" l="l"/>
              <a:pathLst>
                <a:path h="3383431" w="2963012">
                  <a:moveTo>
                    <a:pt x="2838552" y="3383431"/>
                  </a:moveTo>
                  <a:lnTo>
                    <a:pt x="124460" y="3383431"/>
                  </a:lnTo>
                  <a:cubicBezTo>
                    <a:pt x="55880" y="3383431"/>
                    <a:pt x="0" y="3327551"/>
                    <a:pt x="0" y="3258971"/>
                  </a:cubicBezTo>
                  <a:lnTo>
                    <a:pt x="0" y="124460"/>
                  </a:lnTo>
                  <a:cubicBezTo>
                    <a:pt x="0" y="55880"/>
                    <a:pt x="55880" y="0"/>
                    <a:pt x="124460" y="0"/>
                  </a:cubicBezTo>
                  <a:lnTo>
                    <a:pt x="2838552" y="0"/>
                  </a:lnTo>
                  <a:cubicBezTo>
                    <a:pt x="2907132" y="0"/>
                    <a:pt x="2963012" y="55880"/>
                    <a:pt x="2963012" y="124460"/>
                  </a:cubicBezTo>
                  <a:lnTo>
                    <a:pt x="2963012" y="3258971"/>
                  </a:lnTo>
                  <a:cubicBezTo>
                    <a:pt x="2963012" y="3327551"/>
                    <a:pt x="2907132" y="3383431"/>
                    <a:pt x="2838552" y="3383431"/>
                  </a:cubicBezTo>
                  <a:close/>
                </a:path>
              </a:pathLst>
            </a:custGeom>
            <a:solidFill>
              <a:srgbClr val="B9B9B9"/>
            </a:solidFill>
          </p:spPr>
        </p:sp>
      </p:grpSp>
      <p:grpSp>
        <p:nvGrpSpPr>
          <p:cNvPr name="Group 8" id="8"/>
          <p:cNvGrpSpPr/>
          <p:nvPr/>
        </p:nvGrpSpPr>
        <p:grpSpPr>
          <a:xfrm rot="0">
            <a:off x="9233918" y="4285482"/>
            <a:ext cx="3388048" cy="4369954"/>
            <a:chOff x="0" y="0"/>
            <a:chExt cx="2623191" cy="3383431"/>
          </a:xfrm>
        </p:grpSpPr>
        <p:sp>
          <p:nvSpPr>
            <p:cNvPr name="Freeform 9" id="9"/>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10" id="10"/>
          <p:cNvSpPr txBox="true"/>
          <p:nvPr/>
        </p:nvSpPr>
        <p:spPr>
          <a:xfrm rot="0">
            <a:off x="4835466" y="5105400"/>
            <a:ext cx="3826952" cy="2603819"/>
          </a:xfrm>
          <a:prstGeom prst="rect">
            <a:avLst/>
          </a:prstGeom>
        </p:spPr>
        <p:txBody>
          <a:bodyPr anchor="t" rtlCol="false" tIns="0" lIns="0" bIns="0" rIns="0">
            <a:spAutoFit/>
          </a:bodyPr>
          <a:lstStyle/>
          <a:p>
            <a:pPr algn="ctr" marL="0" indent="0" lvl="0">
              <a:lnSpc>
                <a:spcPts val="5183"/>
              </a:lnSpc>
              <a:spcBef>
                <a:spcPct val="0"/>
              </a:spcBef>
            </a:pPr>
            <a:r>
              <a:rPr lang="en-US" sz="3987">
                <a:solidFill>
                  <a:srgbClr val="000000"/>
                </a:solidFill>
                <a:latin typeface="Open Sans Bold"/>
              </a:rPr>
              <a:t>Data Preprocessing and Data Augmentation</a:t>
            </a:r>
          </a:p>
        </p:txBody>
      </p:sp>
      <p:grpSp>
        <p:nvGrpSpPr>
          <p:cNvPr name="Group 11" id="11"/>
          <p:cNvGrpSpPr/>
          <p:nvPr/>
        </p:nvGrpSpPr>
        <p:grpSpPr>
          <a:xfrm rot="0">
            <a:off x="13202632" y="4285482"/>
            <a:ext cx="3388048" cy="4369954"/>
            <a:chOff x="0" y="0"/>
            <a:chExt cx="2623191" cy="3383431"/>
          </a:xfrm>
        </p:grpSpPr>
        <p:sp>
          <p:nvSpPr>
            <p:cNvPr name="Freeform 12" id="12"/>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13" id="13"/>
          <p:cNvSpPr txBox="true"/>
          <p:nvPr/>
        </p:nvSpPr>
        <p:spPr>
          <a:xfrm rot="0">
            <a:off x="13444456" y="5321744"/>
            <a:ext cx="2904400" cy="2345055"/>
          </a:xfrm>
          <a:prstGeom prst="rect">
            <a:avLst/>
          </a:prstGeom>
        </p:spPr>
        <p:txBody>
          <a:bodyPr anchor="t" rtlCol="false" tIns="0" lIns="0" bIns="0" rIns="0">
            <a:spAutoFit/>
          </a:bodyPr>
          <a:lstStyle/>
          <a:p>
            <a:pPr algn="ctr">
              <a:lnSpc>
                <a:spcPts val="4680"/>
              </a:lnSpc>
            </a:pPr>
            <a:r>
              <a:rPr lang="en-US" sz="3600">
                <a:solidFill>
                  <a:srgbClr val="000000"/>
                </a:solidFill>
                <a:latin typeface="Open Sans Bold"/>
              </a:rPr>
              <a:t>Pre-trained models</a:t>
            </a:r>
          </a:p>
          <a:p>
            <a:pPr algn="ctr" marL="0" indent="0" lvl="0">
              <a:lnSpc>
                <a:spcPts val="4680"/>
              </a:lnSpc>
              <a:spcBef>
                <a:spcPct val="0"/>
              </a:spcBef>
            </a:pPr>
            <a:r>
              <a:rPr lang="en-US" sz="3600">
                <a:solidFill>
                  <a:srgbClr val="000000"/>
                </a:solidFill>
                <a:latin typeface="Open Sans Bold"/>
              </a:rPr>
              <a:t>(EfficientNet b4)</a:t>
            </a:r>
          </a:p>
        </p:txBody>
      </p:sp>
      <p:sp>
        <p:nvSpPr>
          <p:cNvPr name="TextBox 14" id="14"/>
          <p:cNvSpPr txBox="true"/>
          <p:nvPr/>
        </p:nvSpPr>
        <p:spPr>
          <a:xfrm rot="0">
            <a:off x="9472043" y="5340794"/>
            <a:ext cx="2904400" cy="234505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Making 5 folds for 5 cross validation</a:t>
            </a:r>
          </a:p>
        </p:txBody>
      </p:sp>
      <p:sp>
        <p:nvSpPr>
          <p:cNvPr name="AutoShape 15" id="15"/>
          <p:cNvSpPr/>
          <p:nvPr/>
        </p:nvSpPr>
        <p:spPr>
          <a:xfrm>
            <a:off x="4170349" y="4769787"/>
            <a:ext cx="802585" cy="0"/>
          </a:xfrm>
          <a:prstGeom prst="line">
            <a:avLst/>
          </a:prstGeom>
          <a:ln cap="flat" w="38100">
            <a:solidFill>
              <a:srgbClr val="000000"/>
            </a:solidFill>
            <a:prstDash val="solid"/>
            <a:headEnd type="arrow" len="sm" w="med"/>
            <a:tailEnd type="arrow" len="sm" w="med"/>
          </a:ln>
        </p:spPr>
      </p:sp>
      <p:sp>
        <p:nvSpPr>
          <p:cNvPr name="AutoShape 16" id="16"/>
          <p:cNvSpPr/>
          <p:nvPr/>
        </p:nvSpPr>
        <p:spPr>
          <a:xfrm>
            <a:off x="8319518" y="4731687"/>
            <a:ext cx="1048010" cy="19050"/>
          </a:xfrm>
          <a:prstGeom prst="line">
            <a:avLst/>
          </a:prstGeom>
          <a:ln cap="flat" w="38100">
            <a:solidFill>
              <a:srgbClr val="000000"/>
            </a:solidFill>
            <a:prstDash val="solid"/>
            <a:headEnd type="arrow" len="sm" w="med"/>
            <a:tailEnd type="arrow" len="sm" w="med"/>
          </a:ln>
        </p:spPr>
      </p:sp>
      <p:sp>
        <p:nvSpPr>
          <p:cNvPr name="AutoShape 17" id="17"/>
          <p:cNvSpPr/>
          <p:nvPr/>
        </p:nvSpPr>
        <p:spPr>
          <a:xfrm>
            <a:off x="12621966" y="6470459"/>
            <a:ext cx="580666" cy="0"/>
          </a:xfrm>
          <a:prstGeom prst="line">
            <a:avLst/>
          </a:prstGeom>
          <a:ln cap="flat" w="38100">
            <a:solidFill>
              <a:srgbClr val="000000"/>
            </a:solidFill>
            <a:prstDash val="solid"/>
            <a:headEnd type="arrow" len="sm" w="med"/>
            <a:tailEnd type="arrow" len="sm" w="med"/>
          </a:ln>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718976" y="1771587"/>
            <a:ext cx="10850047" cy="1228020"/>
          </a:xfrm>
          <a:prstGeom prst="rect">
            <a:avLst/>
          </a:prstGeom>
        </p:spPr>
        <p:txBody>
          <a:bodyPr anchor="t" rtlCol="false" tIns="0" lIns="0" bIns="0" rIns="0">
            <a:spAutoFit/>
          </a:bodyPr>
          <a:lstStyle/>
          <a:p>
            <a:pPr>
              <a:lnSpc>
                <a:spcPts val="10013"/>
              </a:lnSpc>
            </a:pPr>
            <a:r>
              <a:rPr lang="en-US" sz="7152">
                <a:solidFill>
                  <a:srgbClr val="CAA88F"/>
                </a:solidFill>
                <a:latin typeface="Canva Sans Bold"/>
              </a:rPr>
              <a:t>SYSTEM ARCHITECTURE</a:t>
            </a:r>
          </a:p>
        </p:txBody>
      </p:sp>
      <p:grpSp>
        <p:nvGrpSpPr>
          <p:cNvPr name="Group 3" id="3"/>
          <p:cNvGrpSpPr/>
          <p:nvPr/>
        </p:nvGrpSpPr>
        <p:grpSpPr>
          <a:xfrm rot="0">
            <a:off x="1458576" y="4323582"/>
            <a:ext cx="3388048" cy="4369954"/>
            <a:chOff x="0" y="0"/>
            <a:chExt cx="2623191" cy="3383431"/>
          </a:xfrm>
        </p:grpSpPr>
        <p:sp>
          <p:nvSpPr>
            <p:cNvPr name="Freeform 4" id="4"/>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5" id="5"/>
          <p:cNvSpPr txBox="true"/>
          <p:nvPr/>
        </p:nvSpPr>
        <p:spPr>
          <a:xfrm rot="0">
            <a:off x="1700400" y="5617019"/>
            <a:ext cx="2904400" cy="175450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Extracting features with PCA</a:t>
            </a:r>
          </a:p>
        </p:txBody>
      </p:sp>
      <p:grpSp>
        <p:nvGrpSpPr>
          <p:cNvPr name="Group 6" id="6"/>
          <p:cNvGrpSpPr/>
          <p:nvPr/>
        </p:nvGrpSpPr>
        <p:grpSpPr>
          <a:xfrm rot="0">
            <a:off x="5532424" y="4323582"/>
            <a:ext cx="3388048" cy="4369954"/>
            <a:chOff x="0" y="0"/>
            <a:chExt cx="2623191" cy="3383431"/>
          </a:xfrm>
        </p:grpSpPr>
        <p:sp>
          <p:nvSpPr>
            <p:cNvPr name="Freeform 7" id="7"/>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grpSp>
        <p:nvGrpSpPr>
          <p:cNvPr name="Group 8" id="8"/>
          <p:cNvGrpSpPr/>
          <p:nvPr/>
        </p:nvGrpSpPr>
        <p:grpSpPr>
          <a:xfrm rot="0">
            <a:off x="9367528" y="4323582"/>
            <a:ext cx="3388048" cy="4369954"/>
            <a:chOff x="0" y="0"/>
            <a:chExt cx="2623191" cy="3383431"/>
          </a:xfrm>
        </p:grpSpPr>
        <p:sp>
          <p:nvSpPr>
            <p:cNvPr name="Freeform 9" id="9"/>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10" id="10"/>
          <p:cNvSpPr txBox="true"/>
          <p:nvPr/>
        </p:nvSpPr>
        <p:spPr>
          <a:xfrm rot="0">
            <a:off x="5774248" y="5026469"/>
            <a:ext cx="2904400" cy="293560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Fusing all features using feature fusion</a:t>
            </a:r>
          </a:p>
        </p:txBody>
      </p:sp>
      <p:grpSp>
        <p:nvGrpSpPr>
          <p:cNvPr name="Group 11" id="11"/>
          <p:cNvGrpSpPr/>
          <p:nvPr/>
        </p:nvGrpSpPr>
        <p:grpSpPr>
          <a:xfrm rot="0">
            <a:off x="13202632" y="4323582"/>
            <a:ext cx="3388048" cy="4369954"/>
            <a:chOff x="0" y="0"/>
            <a:chExt cx="2623191" cy="3383431"/>
          </a:xfrm>
        </p:grpSpPr>
        <p:sp>
          <p:nvSpPr>
            <p:cNvPr name="Freeform 12" id="12"/>
            <p:cNvSpPr/>
            <p:nvPr/>
          </p:nvSpPr>
          <p:spPr>
            <a:xfrm flipH="false" flipV="false" rot="0">
              <a:off x="0" y="0"/>
              <a:ext cx="2623191" cy="3383431"/>
            </a:xfrm>
            <a:custGeom>
              <a:avLst/>
              <a:gdLst/>
              <a:ahLst/>
              <a:cxnLst/>
              <a:rect r="r" b="b" t="t" l="l"/>
              <a:pathLst>
                <a:path h="3383431" w="2623191">
                  <a:moveTo>
                    <a:pt x="2498731" y="3383431"/>
                  </a:moveTo>
                  <a:lnTo>
                    <a:pt x="124460" y="3383431"/>
                  </a:lnTo>
                  <a:cubicBezTo>
                    <a:pt x="55880" y="3383431"/>
                    <a:pt x="0" y="3327551"/>
                    <a:pt x="0" y="3258971"/>
                  </a:cubicBezTo>
                  <a:lnTo>
                    <a:pt x="0" y="124460"/>
                  </a:lnTo>
                  <a:cubicBezTo>
                    <a:pt x="0" y="55880"/>
                    <a:pt x="55880" y="0"/>
                    <a:pt x="124460" y="0"/>
                  </a:cubicBezTo>
                  <a:lnTo>
                    <a:pt x="2498731" y="0"/>
                  </a:lnTo>
                  <a:cubicBezTo>
                    <a:pt x="2567311" y="0"/>
                    <a:pt x="2623191" y="55880"/>
                    <a:pt x="2623191" y="124460"/>
                  </a:cubicBezTo>
                  <a:lnTo>
                    <a:pt x="2623191" y="3258971"/>
                  </a:lnTo>
                  <a:cubicBezTo>
                    <a:pt x="2623191" y="3327551"/>
                    <a:pt x="2567311" y="3383431"/>
                    <a:pt x="2498731" y="3383431"/>
                  </a:cubicBezTo>
                  <a:close/>
                </a:path>
              </a:pathLst>
            </a:custGeom>
            <a:solidFill>
              <a:srgbClr val="B9B9B9"/>
            </a:solidFill>
          </p:spPr>
        </p:sp>
      </p:grpSp>
      <p:sp>
        <p:nvSpPr>
          <p:cNvPr name="TextBox 13" id="13"/>
          <p:cNvSpPr txBox="true"/>
          <p:nvPr/>
        </p:nvSpPr>
        <p:spPr>
          <a:xfrm rot="0">
            <a:off x="13444456" y="5912294"/>
            <a:ext cx="2904400" cy="116395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Increase in accuracy</a:t>
            </a:r>
          </a:p>
        </p:txBody>
      </p:sp>
      <p:sp>
        <p:nvSpPr>
          <p:cNvPr name="TextBox 14" id="14"/>
          <p:cNvSpPr txBox="true"/>
          <p:nvPr/>
        </p:nvSpPr>
        <p:spPr>
          <a:xfrm rot="0">
            <a:off x="9609352" y="5912294"/>
            <a:ext cx="2904400" cy="1163955"/>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000000"/>
                </a:solidFill>
                <a:latin typeface="Open Sans Bold"/>
              </a:rPr>
              <a:t>Model evaluation</a:t>
            </a:r>
          </a:p>
        </p:txBody>
      </p:sp>
      <p:sp>
        <p:nvSpPr>
          <p:cNvPr name="AutoShape 15" id="15"/>
          <p:cNvSpPr/>
          <p:nvPr/>
        </p:nvSpPr>
        <p:spPr>
          <a:xfrm>
            <a:off x="4846624" y="5143500"/>
            <a:ext cx="685800" cy="0"/>
          </a:xfrm>
          <a:prstGeom prst="line">
            <a:avLst/>
          </a:prstGeom>
          <a:ln cap="flat" w="38100">
            <a:solidFill>
              <a:srgbClr val="000000"/>
            </a:solidFill>
            <a:prstDash val="solid"/>
            <a:headEnd type="arrow" len="sm" w="med"/>
            <a:tailEnd type="arrow" len="sm" w="med"/>
          </a:ln>
        </p:spPr>
      </p:sp>
      <p:sp>
        <p:nvSpPr>
          <p:cNvPr name="AutoShape 16" id="16"/>
          <p:cNvSpPr/>
          <p:nvPr/>
        </p:nvSpPr>
        <p:spPr>
          <a:xfrm>
            <a:off x="8795768" y="5959919"/>
            <a:ext cx="685800" cy="0"/>
          </a:xfrm>
          <a:prstGeom prst="line">
            <a:avLst/>
          </a:prstGeom>
          <a:ln cap="flat" w="38100">
            <a:solidFill>
              <a:srgbClr val="000000"/>
            </a:solidFill>
            <a:prstDash val="solid"/>
            <a:headEnd type="arrow" len="sm" w="med"/>
            <a:tailEnd type="arrow" len="sm" w="med"/>
          </a:ln>
        </p:spPr>
      </p:sp>
      <p:sp>
        <p:nvSpPr>
          <p:cNvPr name="AutoShape 17" id="17"/>
          <p:cNvSpPr/>
          <p:nvPr/>
        </p:nvSpPr>
        <p:spPr>
          <a:xfrm>
            <a:off x="12755576" y="6508559"/>
            <a:ext cx="447056" cy="0"/>
          </a:xfrm>
          <a:prstGeom prst="line">
            <a:avLst/>
          </a:prstGeom>
          <a:ln cap="flat" w="38100">
            <a:solidFill>
              <a:srgbClr val="000000"/>
            </a:solidFill>
            <a:prstDash val="solid"/>
            <a:headEnd type="arrow" len="sm" w="med"/>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054140" y="746125"/>
            <a:ext cx="8972242" cy="660400"/>
          </a:xfrm>
          <a:prstGeom prst="rect">
            <a:avLst/>
          </a:prstGeom>
        </p:spPr>
        <p:txBody>
          <a:bodyPr anchor="t" rtlCol="false" tIns="0" lIns="0" bIns="0" rIns="0">
            <a:spAutoFit/>
          </a:bodyPr>
          <a:lstStyle/>
          <a:p>
            <a:pPr>
              <a:lnSpc>
                <a:spcPts val="5000"/>
              </a:lnSpc>
            </a:pPr>
            <a:r>
              <a:rPr lang="en-US" sz="5000">
                <a:solidFill>
                  <a:srgbClr val="545454"/>
                </a:solidFill>
                <a:latin typeface="Roca One"/>
              </a:rPr>
              <a:t>LITERATURE REVIEW</a:t>
            </a:r>
          </a:p>
        </p:txBody>
      </p:sp>
      <p:sp>
        <p:nvSpPr>
          <p:cNvPr name="TextBox 3" id="3"/>
          <p:cNvSpPr txBox="true"/>
          <p:nvPr/>
        </p:nvSpPr>
        <p:spPr>
          <a:xfrm rot="0">
            <a:off x="254798" y="1339850"/>
            <a:ext cx="17778404" cy="7971653"/>
          </a:xfrm>
          <a:prstGeom prst="rect">
            <a:avLst/>
          </a:prstGeom>
        </p:spPr>
        <p:txBody>
          <a:bodyPr anchor="t" rtlCol="false" tIns="0" lIns="0" bIns="0" rIns="0">
            <a:spAutoFit/>
          </a:bodyPr>
          <a:lstStyle/>
          <a:p>
            <a:pPr algn="l" marL="816191" indent="-408096" lvl="1">
              <a:lnSpc>
                <a:spcPts val="5292"/>
              </a:lnSpc>
              <a:buFont typeface="Arial"/>
              <a:buChar char="•"/>
            </a:pPr>
            <a:r>
              <a:rPr lang="en-US" sz="3780">
                <a:solidFill>
                  <a:srgbClr val="545454"/>
                </a:solidFill>
                <a:latin typeface="Canva Sans"/>
              </a:rPr>
              <a:t>Firstly the research paper </a:t>
            </a:r>
            <a:r>
              <a:rPr lang="en-US" sz="3780" u="sng">
                <a:solidFill>
                  <a:srgbClr val="545454"/>
                </a:solidFill>
                <a:latin typeface="Canva Sans"/>
                <a:hlinkClick r:id="rId2" tooltip="https://doi.org/10.3390/healthcare11060863"/>
              </a:rPr>
              <a:t>https://doi.org/10.3390/healthcare11060863</a:t>
            </a:r>
            <a:r>
              <a:rPr lang="en-US" sz="3780">
                <a:solidFill>
                  <a:srgbClr val="545454"/>
                </a:solidFill>
                <a:latin typeface="Canva Sans"/>
              </a:rPr>
              <a:t> purposes Deep learning model for diagnosing the five stages of diabetic retinopathy using APTOS dataset.They have two dataset for their model (normal dataset and dataset on which image enhancement is done using Clahe and ESRGAN). The researchers then trained both the datasets on Inception V3 and found that the accuracy for normal dataset was 80.87% whereas the accuracy for image enhanced dataset was 98.7%. This proposed system was evaluated using many indicators such as accuracy ,confusion matrix ,precision ,recall,top n frequency and F-1 score. The model achieved an accuracy of 98.71% in the dataset with image enhancement techniques and 80.87% in the dataset without image enhancement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054140" y="746125"/>
            <a:ext cx="8972242" cy="660400"/>
          </a:xfrm>
          <a:prstGeom prst="rect">
            <a:avLst/>
          </a:prstGeom>
        </p:spPr>
        <p:txBody>
          <a:bodyPr anchor="t" rtlCol="false" tIns="0" lIns="0" bIns="0" rIns="0">
            <a:spAutoFit/>
          </a:bodyPr>
          <a:lstStyle/>
          <a:p>
            <a:pPr>
              <a:lnSpc>
                <a:spcPts val="5000"/>
              </a:lnSpc>
            </a:pPr>
            <a:r>
              <a:rPr lang="en-US" sz="5000">
                <a:solidFill>
                  <a:srgbClr val="545454"/>
                </a:solidFill>
                <a:latin typeface="Roca One"/>
              </a:rPr>
              <a:t>LITERATURE REVIEW</a:t>
            </a:r>
          </a:p>
        </p:txBody>
      </p:sp>
      <p:sp>
        <p:nvSpPr>
          <p:cNvPr name="TextBox 3" id="3"/>
          <p:cNvSpPr txBox="true"/>
          <p:nvPr/>
        </p:nvSpPr>
        <p:spPr>
          <a:xfrm rot="0">
            <a:off x="254798" y="1320800"/>
            <a:ext cx="17778404" cy="7944983"/>
          </a:xfrm>
          <a:prstGeom prst="rect">
            <a:avLst/>
          </a:prstGeom>
        </p:spPr>
        <p:txBody>
          <a:bodyPr anchor="t" rtlCol="false" tIns="0" lIns="0" bIns="0" rIns="0">
            <a:spAutoFit/>
          </a:bodyPr>
          <a:lstStyle/>
          <a:p>
            <a:pPr marL="880959" indent="-440480" lvl="1">
              <a:lnSpc>
                <a:spcPts val="5712"/>
              </a:lnSpc>
              <a:buFont typeface="Arial"/>
              <a:buChar char="•"/>
            </a:pPr>
            <a:r>
              <a:rPr lang="en-US" sz="4080">
                <a:solidFill>
                  <a:srgbClr val="545454"/>
                </a:solidFill>
                <a:latin typeface="Canva Sans"/>
              </a:rPr>
              <a:t>The researchers of </a:t>
            </a:r>
            <a:r>
              <a:rPr lang="en-US" sz="4080" u="sng">
                <a:solidFill>
                  <a:srgbClr val="545454"/>
                </a:solidFill>
                <a:latin typeface="Canva Sans"/>
                <a:hlinkClick r:id="rId2" tooltip="https://www.sciencedirect.com/science/article/pii/S0045790618302556"/>
              </a:rPr>
              <a:t>https://www.sciencedirect.com/science/article/pii/S0045790618302556</a:t>
            </a:r>
            <a:r>
              <a:rPr lang="en-US" sz="4080">
                <a:solidFill>
                  <a:srgbClr val="545454"/>
                </a:solidFill>
                <a:latin typeface="Canva Sans"/>
              </a:rPr>
              <a:t> took their dataset from kaggle .Their dataset consisted of high resolution eye images that was graded by professionals in 5 classes .Theresearchers then performed image pre-processing. After this several CNN architectures like AlexNet, VggNet , GoogleNet , ResNet were for training the dataset. AlexNet received an accuracy of 89.75%. The Vgg-16 ,GoogleNet and ResNet respectively received accuracy of 93.17% ,93.36% and 90.40% respectively. </a:t>
            </a:r>
          </a:p>
          <a:p>
            <a:pPr algn="l">
              <a:lnSpc>
                <a:spcPts val="571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054140" y="746125"/>
            <a:ext cx="8972242" cy="660400"/>
          </a:xfrm>
          <a:prstGeom prst="rect">
            <a:avLst/>
          </a:prstGeom>
        </p:spPr>
        <p:txBody>
          <a:bodyPr anchor="t" rtlCol="false" tIns="0" lIns="0" bIns="0" rIns="0">
            <a:spAutoFit/>
          </a:bodyPr>
          <a:lstStyle/>
          <a:p>
            <a:pPr>
              <a:lnSpc>
                <a:spcPts val="5000"/>
              </a:lnSpc>
            </a:pPr>
            <a:r>
              <a:rPr lang="en-US" sz="5000">
                <a:solidFill>
                  <a:srgbClr val="545454"/>
                </a:solidFill>
                <a:latin typeface="Roca One"/>
              </a:rPr>
              <a:t>LITERATURE REVIEW</a:t>
            </a:r>
          </a:p>
        </p:txBody>
      </p:sp>
      <p:sp>
        <p:nvSpPr>
          <p:cNvPr name="TextBox 3" id="3"/>
          <p:cNvSpPr txBox="true"/>
          <p:nvPr/>
        </p:nvSpPr>
        <p:spPr>
          <a:xfrm rot="0">
            <a:off x="254798" y="1339850"/>
            <a:ext cx="17778404" cy="7853542"/>
          </a:xfrm>
          <a:prstGeom prst="rect">
            <a:avLst/>
          </a:prstGeom>
        </p:spPr>
        <p:txBody>
          <a:bodyPr anchor="t" rtlCol="false" tIns="0" lIns="0" bIns="0" rIns="0">
            <a:spAutoFit/>
          </a:bodyPr>
          <a:lstStyle/>
          <a:p>
            <a:pPr marL="686654" indent="-343327" lvl="1">
              <a:lnSpc>
                <a:spcPts val="4452"/>
              </a:lnSpc>
              <a:buFont typeface="Arial"/>
              <a:buChar char="•"/>
            </a:pPr>
            <a:r>
              <a:rPr lang="en-US" sz="3180">
                <a:solidFill>
                  <a:srgbClr val="545454"/>
                </a:solidFill>
                <a:latin typeface="Canva Sans"/>
              </a:rPr>
              <a:t>The researchers of </a:t>
            </a:r>
            <a:r>
              <a:rPr lang="en-US" sz="3180" u="sng">
                <a:solidFill>
                  <a:srgbClr val="545454"/>
                </a:solidFill>
                <a:latin typeface="Canva Sans"/>
                <a:hlinkClick r:id="rId2" tooltip="https://www.sciencedirect.com/science/article/pii/S2666307423000050#fig0006"/>
              </a:rPr>
              <a:t>https://www.sciencedirect.com/science/article/pii/S2666307423000050#fig0006</a:t>
            </a:r>
            <a:r>
              <a:rPr lang="en-US" sz="3180">
                <a:solidFill>
                  <a:srgbClr val="545454"/>
                </a:solidFill>
                <a:latin typeface="Canva Sans"/>
              </a:rPr>
              <a:t> selected a dataset which consists of 1444 fundus images out of which about 50% images were those images that don't have diabetes retinopathy. Then the researchers performed data preprocessing under which image quality assessment ,annotation ,imbalance handling and data restructuring took place.Then the data augmentation was performed on the dataset under which CLAHE filter was also applied on the dataset. Then the dataset was trained on different models like SqueezeNet ,Resnet50 ,ResNet152 and DenseNet201 was used for training the dataset. The accuracy of ResNet 50 was 93.67% , ResNet 152 was 94.40% and SqueezeNet 1 was 91.94%. Then after this the researchers chose the best model in terms of accuracy and applied feature extraction on that model . Then Multi -Label Feature Extraction and Classification was applied to enhance the result.</a:t>
            </a:r>
          </a:p>
          <a:p>
            <a:pPr algn="l">
              <a:lnSpc>
                <a:spcPts val="445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054140" y="746125"/>
            <a:ext cx="8972242" cy="660400"/>
          </a:xfrm>
          <a:prstGeom prst="rect">
            <a:avLst/>
          </a:prstGeom>
        </p:spPr>
        <p:txBody>
          <a:bodyPr anchor="t" rtlCol="false" tIns="0" lIns="0" bIns="0" rIns="0">
            <a:spAutoFit/>
          </a:bodyPr>
          <a:lstStyle/>
          <a:p>
            <a:pPr>
              <a:lnSpc>
                <a:spcPts val="5000"/>
              </a:lnSpc>
            </a:pPr>
            <a:r>
              <a:rPr lang="en-US" sz="5000">
                <a:solidFill>
                  <a:srgbClr val="545454"/>
                </a:solidFill>
                <a:latin typeface="Roca One"/>
              </a:rPr>
              <a:t>LITERATURE REVIEW</a:t>
            </a:r>
          </a:p>
        </p:txBody>
      </p:sp>
      <p:sp>
        <p:nvSpPr>
          <p:cNvPr name="TextBox 3" id="3"/>
          <p:cNvSpPr txBox="true"/>
          <p:nvPr/>
        </p:nvSpPr>
        <p:spPr>
          <a:xfrm rot="0">
            <a:off x="254798" y="1339850"/>
            <a:ext cx="17778404" cy="7853542"/>
          </a:xfrm>
          <a:prstGeom prst="rect">
            <a:avLst/>
          </a:prstGeom>
        </p:spPr>
        <p:txBody>
          <a:bodyPr anchor="t" rtlCol="false" tIns="0" lIns="0" bIns="0" rIns="0">
            <a:spAutoFit/>
          </a:bodyPr>
          <a:lstStyle/>
          <a:p>
            <a:pPr marL="686654" indent="-343327" lvl="1">
              <a:lnSpc>
                <a:spcPts val="4452"/>
              </a:lnSpc>
              <a:buFont typeface="Arial"/>
              <a:buChar char="•"/>
            </a:pPr>
            <a:r>
              <a:rPr lang="en-US" sz="3180">
                <a:solidFill>
                  <a:srgbClr val="545454"/>
                </a:solidFill>
                <a:latin typeface="Canva Sans"/>
              </a:rPr>
              <a:t>The researchers of </a:t>
            </a:r>
            <a:r>
              <a:rPr lang="en-US" sz="3180" u="sng">
                <a:solidFill>
                  <a:srgbClr val="545454"/>
                </a:solidFill>
                <a:latin typeface="Canva Sans"/>
                <a:hlinkClick r:id="rId2" tooltip="https://doi.org/10.3390/s23125726"/>
              </a:rPr>
              <a:t>https://doi.org/10.3390/s23125726</a:t>
            </a:r>
            <a:r>
              <a:rPr lang="en-US" sz="3180">
                <a:solidFill>
                  <a:srgbClr val="545454"/>
                </a:solidFill>
                <a:latin typeface="Canva Sans"/>
              </a:rPr>
              <a:t> selected the APTOS 2019 Blindness detection dataset.The dataset consist of 3662 retinal images.This dataset was divided into five classes according to severity of DR.The researchers used dataset balancing techniques on their dataset as part of image preprocessing. Balancing of the dataset was done by adjusting the ratios to minimize the disparities between classes. Then image preprocessing was performed under which resizing, gaussian blur, ben graham approach and then cropping to the region of interest was performed to ensure improved image quality.Then the datasetwas divided into training and testing dataset with 80% images for training and 20% images for testing. The dataset was trained on two models .First dataset was trained on a hybrid model that consists of VGG16 with XGBoost Classifier , the hybrid model achieved an accuracy of 80% Secondly the dataset was trained on the DenseNet 121 model , this model achieved the accuracy of 97.30%.</a:t>
            </a:r>
          </a:p>
          <a:p>
            <a:pPr algn="l">
              <a:lnSpc>
                <a:spcPts val="4452"/>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297281" y="4674536"/>
            <a:ext cx="14117002" cy="1566544"/>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B09698"/>
                </a:solidFill>
                <a:latin typeface="Canva Sans Bold"/>
              </a:rPr>
              <a:t>DIABETIC RETINOPATHY</a:t>
            </a:r>
          </a:p>
        </p:txBody>
      </p:sp>
      <p:sp>
        <p:nvSpPr>
          <p:cNvPr name="TextBox 3" id="3"/>
          <p:cNvSpPr txBox="true"/>
          <p:nvPr/>
        </p:nvSpPr>
        <p:spPr>
          <a:xfrm rot="0">
            <a:off x="393546" y="2695942"/>
            <a:ext cx="4964549" cy="887095"/>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BC8F6E"/>
                </a:solidFill>
                <a:latin typeface="Canva Sans Bold"/>
              </a:rPr>
              <a:t>PROJECT TITLE</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983659" y="66040"/>
            <a:ext cx="8320683" cy="962660"/>
          </a:xfrm>
          <a:prstGeom prst="rect">
            <a:avLst/>
          </a:prstGeom>
        </p:spPr>
        <p:txBody>
          <a:bodyPr anchor="t" rtlCol="false" tIns="0" lIns="0" bIns="0" rIns="0">
            <a:spAutoFit/>
          </a:bodyPr>
          <a:lstStyle/>
          <a:p>
            <a:pPr algn="ctr">
              <a:lnSpc>
                <a:spcPts val="7839"/>
              </a:lnSpc>
            </a:pPr>
            <a:r>
              <a:rPr lang="en-US" sz="5599">
                <a:solidFill>
                  <a:srgbClr val="000000"/>
                </a:solidFill>
                <a:latin typeface="Canva Sans Bold"/>
              </a:rPr>
              <a:t>MODULE DESCRIPTION </a:t>
            </a:r>
          </a:p>
        </p:txBody>
      </p:sp>
      <p:sp>
        <p:nvSpPr>
          <p:cNvPr name="TextBox 3" id="3"/>
          <p:cNvSpPr txBox="true"/>
          <p:nvPr/>
        </p:nvSpPr>
        <p:spPr>
          <a:xfrm rot="0">
            <a:off x="351345" y="996612"/>
            <a:ext cx="17678574" cy="8823951"/>
          </a:xfrm>
          <a:prstGeom prst="rect">
            <a:avLst/>
          </a:prstGeom>
        </p:spPr>
        <p:txBody>
          <a:bodyPr anchor="t" rtlCol="false" tIns="0" lIns="0" bIns="0" rIns="0">
            <a:spAutoFit/>
          </a:bodyPr>
          <a:lstStyle/>
          <a:p>
            <a:pPr>
              <a:lnSpc>
                <a:spcPts val="4291"/>
              </a:lnSpc>
              <a:spcBef>
                <a:spcPct val="0"/>
              </a:spcBef>
            </a:pPr>
            <a:r>
              <a:rPr lang="en-US" sz="3065">
                <a:solidFill>
                  <a:srgbClr val="000000"/>
                </a:solidFill>
                <a:latin typeface="Canva Sans Bold"/>
              </a:rPr>
              <a:t>1. Dataset Finalizing:</a:t>
            </a:r>
          </a:p>
          <a:p>
            <a:pPr>
              <a:lnSpc>
                <a:spcPts val="3689"/>
              </a:lnSpc>
              <a:spcBef>
                <a:spcPct val="0"/>
              </a:spcBef>
            </a:pPr>
            <a:r>
              <a:rPr lang="en-US" sz="2635">
                <a:solidFill>
                  <a:srgbClr val="000000"/>
                </a:solidFill>
                <a:latin typeface="Canva Sans"/>
              </a:rPr>
              <a:t>Purpose: This module focuses on curating and finalizing the dataset for model training and validation.</a:t>
            </a:r>
          </a:p>
          <a:p>
            <a:pPr>
              <a:lnSpc>
                <a:spcPts val="3689"/>
              </a:lnSpc>
              <a:spcBef>
                <a:spcPct val="0"/>
              </a:spcBef>
            </a:pPr>
            <a:r>
              <a:rPr lang="en-US" sz="2635">
                <a:solidFill>
                  <a:srgbClr val="000000"/>
                </a:solidFill>
                <a:latin typeface="Canva Sans"/>
              </a:rPr>
              <a:t>Tasks: Data collection, annotation, and ensuring data quality and diversity.</a:t>
            </a:r>
          </a:p>
          <a:p>
            <a:pPr>
              <a:lnSpc>
                <a:spcPts val="4474"/>
              </a:lnSpc>
              <a:spcBef>
                <a:spcPct val="0"/>
              </a:spcBef>
            </a:pPr>
          </a:p>
          <a:p>
            <a:pPr>
              <a:lnSpc>
                <a:spcPts val="4474"/>
              </a:lnSpc>
              <a:spcBef>
                <a:spcPct val="0"/>
              </a:spcBef>
            </a:pPr>
            <a:r>
              <a:rPr lang="en-US" sz="3196">
                <a:solidFill>
                  <a:srgbClr val="000000"/>
                </a:solidFill>
                <a:latin typeface="Canva Sans Bold"/>
              </a:rPr>
              <a:t>2. Data Preprocessing and Data Augmentation:</a:t>
            </a:r>
          </a:p>
          <a:p>
            <a:pPr>
              <a:lnSpc>
                <a:spcPts val="3689"/>
              </a:lnSpc>
              <a:spcBef>
                <a:spcPct val="0"/>
              </a:spcBef>
            </a:pPr>
            <a:r>
              <a:rPr lang="en-US" sz="2635">
                <a:solidFill>
                  <a:srgbClr val="000000"/>
                </a:solidFill>
                <a:latin typeface="Canva Sans"/>
              </a:rPr>
              <a:t>Purpose: To prepare the dataset for model training by ensuring consistency and enhancing model robustness.</a:t>
            </a:r>
          </a:p>
          <a:p>
            <a:pPr>
              <a:lnSpc>
                <a:spcPts val="3689"/>
              </a:lnSpc>
              <a:spcBef>
                <a:spcPct val="0"/>
              </a:spcBef>
            </a:pPr>
            <a:r>
              <a:rPr lang="en-US" sz="2635">
                <a:solidFill>
                  <a:srgbClr val="000000"/>
                </a:solidFill>
                <a:latin typeface="Canva Sans"/>
              </a:rPr>
              <a:t>Tasks: Image resizing, normalization, and applying data augmentation techniques to increase dataset size and diversity.</a:t>
            </a:r>
          </a:p>
          <a:p>
            <a:pPr>
              <a:lnSpc>
                <a:spcPts val="4109"/>
              </a:lnSpc>
              <a:spcBef>
                <a:spcPct val="0"/>
              </a:spcBef>
            </a:pPr>
          </a:p>
          <a:p>
            <a:pPr>
              <a:lnSpc>
                <a:spcPts val="3696"/>
              </a:lnSpc>
              <a:spcBef>
                <a:spcPct val="0"/>
              </a:spcBef>
            </a:pPr>
            <a:r>
              <a:rPr lang="en-US" sz="2640">
                <a:solidFill>
                  <a:srgbClr val="000000"/>
                </a:solidFill>
                <a:latin typeface="Canva Sans Bold"/>
              </a:rPr>
              <a:t>3. Making 5 Folds for 5-Fold Cross-Validation:</a:t>
            </a:r>
          </a:p>
          <a:p>
            <a:pPr>
              <a:lnSpc>
                <a:spcPts val="3696"/>
              </a:lnSpc>
              <a:spcBef>
                <a:spcPct val="0"/>
              </a:spcBef>
            </a:pPr>
            <a:r>
              <a:rPr lang="en-US" sz="2640">
                <a:solidFill>
                  <a:srgbClr val="000000"/>
                </a:solidFill>
                <a:latin typeface="Canva Sans"/>
              </a:rPr>
              <a:t>Purpose: Preparing the data for cross-validation to evaluate model performance robustly.</a:t>
            </a:r>
          </a:p>
          <a:p>
            <a:pPr>
              <a:lnSpc>
                <a:spcPts val="3696"/>
              </a:lnSpc>
              <a:spcBef>
                <a:spcPct val="0"/>
              </a:spcBef>
            </a:pPr>
            <a:r>
              <a:rPr lang="en-US" sz="2640">
                <a:solidFill>
                  <a:srgbClr val="000000"/>
                </a:solidFill>
                <a:latin typeface="Canva Sans"/>
              </a:rPr>
              <a:t>Tasks: Splitting the dataset into five folds for cross-validation, ensuring balanced class distribution in each fold.</a:t>
            </a:r>
          </a:p>
          <a:p>
            <a:pPr>
              <a:lnSpc>
                <a:spcPts val="4109"/>
              </a:lnSpc>
              <a:spcBef>
                <a:spcPct val="0"/>
              </a:spcBef>
            </a:pPr>
          </a:p>
          <a:p>
            <a:pPr>
              <a:lnSpc>
                <a:spcPts val="4291"/>
              </a:lnSpc>
              <a:spcBef>
                <a:spcPct val="0"/>
              </a:spcBef>
            </a:pPr>
            <a:r>
              <a:rPr lang="en-US" sz="3065">
                <a:solidFill>
                  <a:srgbClr val="000000"/>
                </a:solidFill>
                <a:latin typeface="Canva Sans Bold"/>
              </a:rPr>
              <a:t>4. Pre-trained Models (EfficientNet B4):</a:t>
            </a:r>
          </a:p>
          <a:p>
            <a:pPr>
              <a:lnSpc>
                <a:spcPts val="3689"/>
              </a:lnSpc>
              <a:spcBef>
                <a:spcPct val="0"/>
              </a:spcBef>
            </a:pPr>
            <a:r>
              <a:rPr lang="en-US" sz="2635">
                <a:solidFill>
                  <a:srgbClr val="000000"/>
                </a:solidFill>
                <a:latin typeface="Canva Sans"/>
              </a:rPr>
              <a:t>Purpose: Selecting the most effective model architecture for the task of diabetic retinopathy detection.</a:t>
            </a:r>
          </a:p>
          <a:p>
            <a:pPr>
              <a:lnSpc>
                <a:spcPts val="3689"/>
              </a:lnSpc>
              <a:spcBef>
                <a:spcPct val="0"/>
              </a:spcBef>
            </a:pPr>
            <a:r>
              <a:rPr lang="en-US" sz="2635">
                <a:solidFill>
                  <a:srgbClr val="000000"/>
                </a:solidFill>
                <a:latin typeface="Canva Sans"/>
              </a:rPr>
              <a:t>Tasks: Training, fine-tuning, and validation of deep learning models, with EfficientNet B4 emerging as the most efficient choice.</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79780" y="741597"/>
            <a:ext cx="17728441" cy="8746656"/>
          </a:xfrm>
          <a:prstGeom prst="rect">
            <a:avLst/>
          </a:prstGeom>
        </p:spPr>
        <p:txBody>
          <a:bodyPr anchor="t" rtlCol="false" tIns="0" lIns="0" bIns="0" rIns="0">
            <a:spAutoFit/>
          </a:bodyPr>
          <a:lstStyle/>
          <a:p>
            <a:pPr>
              <a:lnSpc>
                <a:spcPts val="4499"/>
              </a:lnSpc>
              <a:spcBef>
                <a:spcPct val="0"/>
              </a:spcBef>
            </a:pPr>
            <a:r>
              <a:rPr lang="en-US" sz="3214">
                <a:solidFill>
                  <a:srgbClr val="000000"/>
                </a:solidFill>
                <a:latin typeface="Canva Sans Bold"/>
              </a:rPr>
              <a:t>5. Extracting Features with PCA:</a:t>
            </a:r>
          </a:p>
          <a:p>
            <a:pPr>
              <a:lnSpc>
                <a:spcPts val="3869"/>
              </a:lnSpc>
              <a:spcBef>
                <a:spcPct val="0"/>
              </a:spcBef>
            </a:pPr>
            <a:r>
              <a:rPr lang="en-US" sz="2764">
                <a:solidFill>
                  <a:srgbClr val="000000"/>
                </a:solidFill>
                <a:latin typeface="Canva Sans"/>
              </a:rPr>
              <a:t>Purpose: Reducing feature dimensionality while retaining relevant information.</a:t>
            </a:r>
          </a:p>
          <a:p>
            <a:pPr>
              <a:lnSpc>
                <a:spcPts val="3869"/>
              </a:lnSpc>
              <a:spcBef>
                <a:spcPct val="0"/>
              </a:spcBef>
            </a:pPr>
            <a:r>
              <a:rPr lang="en-US" sz="2764">
                <a:solidFill>
                  <a:srgbClr val="000000"/>
                </a:solidFill>
                <a:latin typeface="Canva Sans"/>
              </a:rPr>
              <a:t>Tasks: Principal Component Analysis (PCA) applied to extracted features for dimensionality reduction.</a:t>
            </a:r>
          </a:p>
          <a:p>
            <a:pPr>
              <a:lnSpc>
                <a:spcPts val="3869"/>
              </a:lnSpc>
              <a:spcBef>
                <a:spcPct val="0"/>
              </a:spcBef>
            </a:pPr>
          </a:p>
          <a:p>
            <a:pPr>
              <a:lnSpc>
                <a:spcPts val="4499"/>
              </a:lnSpc>
              <a:spcBef>
                <a:spcPct val="0"/>
              </a:spcBef>
            </a:pPr>
            <a:r>
              <a:rPr lang="en-US" sz="3214">
                <a:solidFill>
                  <a:srgbClr val="000000"/>
                </a:solidFill>
                <a:latin typeface="Canva Sans Bold"/>
              </a:rPr>
              <a:t>6. Fusing All Features Using Feature Fusion:</a:t>
            </a:r>
          </a:p>
          <a:p>
            <a:pPr>
              <a:lnSpc>
                <a:spcPts val="3869"/>
              </a:lnSpc>
              <a:spcBef>
                <a:spcPct val="0"/>
              </a:spcBef>
            </a:pPr>
            <a:r>
              <a:rPr lang="en-US" sz="2764">
                <a:solidFill>
                  <a:srgbClr val="000000"/>
                </a:solidFill>
                <a:latin typeface="Canva Sans"/>
              </a:rPr>
              <a:t>Purpose: Combining the reduced features to create a comprehensive feature representation.</a:t>
            </a:r>
          </a:p>
          <a:p>
            <a:pPr>
              <a:lnSpc>
                <a:spcPts val="3869"/>
              </a:lnSpc>
              <a:spcBef>
                <a:spcPct val="0"/>
              </a:spcBef>
            </a:pPr>
            <a:r>
              <a:rPr lang="en-US" sz="2764">
                <a:solidFill>
                  <a:srgbClr val="000000"/>
                </a:solidFill>
                <a:latin typeface="Canva Sans"/>
              </a:rPr>
              <a:t>Tasks: Implementing feature fusion techniques to capture the rich information from each feature set.</a:t>
            </a:r>
          </a:p>
          <a:p>
            <a:pPr>
              <a:lnSpc>
                <a:spcPts val="4983"/>
              </a:lnSpc>
              <a:spcBef>
                <a:spcPct val="0"/>
              </a:spcBef>
            </a:pPr>
          </a:p>
          <a:p>
            <a:pPr>
              <a:lnSpc>
                <a:spcPts val="4499"/>
              </a:lnSpc>
              <a:spcBef>
                <a:spcPct val="0"/>
              </a:spcBef>
            </a:pPr>
            <a:r>
              <a:rPr lang="en-US" sz="3214">
                <a:solidFill>
                  <a:srgbClr val="000000"/>
                </a:solidFill>
                <a:latin typeface="Canva Sans Bold"/>
              </a:rPr>
              <a:t>7. Model Evaluation:</a:t>
            </a:r>
          </a:p>
          <a:p>
            <a:pPr>
              <a:lnSpc>
                <a:spcPts val="3869"/>
              </a:lnSpc>
              <a:spcBef>
                <a:spcPct val="0"/>
              </a:spcBef>
            </a:pPr>
            <a:r>
              <a:rPr lang="en-US" sz="2764">
                <a:solidFill>
                  <a:srgbClr val="000000"/>
                </a:solidFill>
                <a:latin typeface="Canva Sans"/>
              </a:rPr>
              <a:t>Purpose: Rigorous evaluation of the models' performance in detecting diabetic retinopathy.</a:t>
            </a:r>
          </a:p>
          <a:p>
            <a:pPr>
              <a:lnSpc>
                <a:spcPts val="3869"/>
              </a:lnSpc>
              <a:spcBef>
                <a:spcPct val="0"/>
              </a:spcBef>
            </a:pPr>
            <a:r>
              <a:rPr lang="en-US" sz="2764">
                <a:solidFill>
                  <a:srgbClr val="000000"/>
                </a:solidFill>
                <a:latin typeface="Canva Sans"/>
              </a:rPr>
              <a:t>Tasks: Cross-validation testing, performance metric computation, and ROC analysis to assess diagnostic accuracy.</a:t>
            </a:r>
          </a:p>
          <a:p>
            <a:pPr>
              <a:lnSpc>
                <a:spcPts val="3869"/>
              </a:lnSpc>
              <a:spcBef>
                <a:spcPct val="0"/>
              </a:spcBef>
            </a:pPr>
          </a:p>
          <a:p>
            <a:pPr>
              <a:lnSpc>
                <a:spcPts val="4499"/>
              </a:lnSpc>
              <a:spcBef>
                <a:spcPct val="0"/>
              </a:spcBef>
            </a:pPr>
            <a:r>
              <a:rPr lang="en-US" sz="3214">
                <a:solidFill>
                  <a:srgbClr val="000000"/>
                </a:solidFill>
                <a:latin typeface="Canva Sans Bold"/>
              </a:rPr>
              <a:t>8. Increasing Accuracy:</a:t>
            </a:r>
          </a:p>
          <a:p>
            <a:pPr>
              <a:lnSpc>
                <a:spcPts val="3913"/>
              </a:lnSpc>
              <a:spcBef>
                <a:spcPct val="0"/>
              </a:spcBef>
            </a:pPr>
            <a:r>
              <a:rPr lang="en-US" sz="2795">
                <a:solidFill>
                  <a:srgbClr val="000000"/>
                </a:solidFill>
                <a:latin typeface="Canva Sans"/>
              </a:rPr>
              <a:t>Purpose: Enhancing the model's accuracy and reliability.</a:t>
            </a:r>
          </a:p>
          <a:p>
            <a:pPr>
              <a:lnSpc>
                <a:spcPts val="3913"/>
              </a:lnSpc>
              <a:spcBef>
                <a:spcPct val="0"/>
              </a:spcBef>
            </a:pPr>
            <a:r>
              <a:rPr lang="en-US" sz="2795">
                <a:solidFill>
                  <a:srgbClr val="000000"/>
                </a:solidFill>
                <a:latin typeface="Canva Sans"/>
              </a:rPr>
              <a:t>Tasks: Fine-tuning hyperparameters, optimizing model architecture, and implementing post-processing techniques.</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58778" y="163263"/>
            <a:ext cx="16721376" cy="1228020"/>
          </a:xfrm>
          <a:prstGeom prst="rect">
            <a:avLst/>
          </a:prstGeom>
        </p:spPr>
        <p:txBody>
          <a:bodyPr anchor="t" rtlCol="false" tIns="0" lIns="0" bIns="0" rIns="0">
            <a:spAutoFit/>
          </a:bodyPr>
          <a:lstStyle/>
          <a:p>
            <a:pPr>
              <a:lnSpc>
                <a:spcPts val="10013"/>
              </a:lnSpc>
            </a:pPr>
            <a:r>
              <a:rPr lang="en-US" sz="7152">
                <a:solidFill>
                  <a:srgbClr val="CAA88F"/>
                </a:solidFill>
                <a:latin typeface="Canva Sans Bold"/>
              </a:rPr>
              <a:t>MODULE WORK FLOW EXPLANATION </a:t>
            </a:r>
          </a:p>
        </p:txBody>
      </p:sp>
      <p:sp>
        <p:nvSpPr>
          <p:cNvPr name="TextBox 3" id="3"/>
          <p:cNvSpPr txBox="true"/>
          <p:nvPr/>
        </p:nvSpPr>
        <p:spPr>
          <a:xfrm rot="0">
            <a:off x="258778" y="1324608"/>
            <a:ext cx="17773650" cy="8602980"/>
          </a:xfrm>
          <a:prstGeom prst="rect">
            <a:avLst/>
          </a:prstGeom>
        </p:spPr>
        <p:txBody>
          <a:bodyPr anchor="t" rtlCol="false" tIns="0" lIns="0" bIns="0" rIns="0">
            <a:spAutoFit/>
          </a:bodyPr>
          <a:lstStyle/>
          <a:p>
            <a:pPr>
              <a:lnSpc>
                <a:spcPts val="4759"/>
              </a:lnSpc>
              <a:spcBef>
                <a:spcPct val="0"/>
              </a:spcBef>
            </a:pPr>
            <a:r>
              <a:rPr lang="en-US" sz="3399">
                <a:solidFill>
                  <a:srgbClr val="000000"/>
                </a:solidFill>
                <a:latin typeface="Canva Sans Bold"/>
              </a:rPr>
              <a:t>1. Dataset Finalizing:</a:t>
            </a:r>
          </a:p>
          <a:p>
            <a:pPr>
              <a:lnSpc>
                <a:spcPts val="4759"/>
              </a:lnSpc>
              <a:spcBef>
                <a:spcPct val="0"/>
              </a:spcBef>
            </a:pPr>
          </a:p>
          <a:p>
            <a:pPr>
              <a:lnSpc>
                <a:spcPts val="4480"/>
              </a:lnSpc>
              <a:spcBef>
                <a:spcPct val="0"/>
              </a:spcBef>
            </a:pPr>
            <a:r>
              <a:rPr lang="en-US" sz="3200">
                <a:solidFill>
                  <a:srgbClr val="000000"/>
                </a:solidFill>
                <a:latin typeface="Canva Sans"/>
              </a:rPr>
              <a:t>Data Collection: We begin by collecting a diverse and representative dataset of retinal images, ensuring that it covers a wide range of cases.</a:t>
            </a:r>
          </a:p>
          <a:p>
            <a:pPr>
              <a:lnSpc>
                <a:spcPts val="4480"/>
              </a:lnSpc>
              <a:spcBef>
                <a:spcPct val="0"/>
              </a:spcBef>
            </a:pPr>
            <a:r>
              <a:rPr lang="en-US" sz="3200">
                <a:solidFill>
                  <a:srgbClr val="000000"/>
                </a:solidFill>
                <a:latin typeface="Canva Sans"/>
              </a:rPr>
              <a:t>Data Annotation: Each image is carefully annotated to label the severity of diabetic retinopathy, creating a labeled dataset for model training and validation.</a:t>
            </a:r>
          </a:p>
          <a:p>
            <a:pPr>
              <a:lnSpc>
                <a:spcPts val="4480"/>
              </a:lnSpc>
              <a:spcBef>
                <a:spcPct val="0"/>
              </a:spcBef>
            </a:pPr>
            <a:r>
              <a:rPr lang="en-US" sz="3200">
                <a:solidFill>
                  <a:srgbClr val="000000"/>
                </a:solidFill>
                <a:latin typeface="Canva Sans"/>
              </a:rPr>
              <a:t>Data Quality Check: A thorough quality check is conducted to remove any irrelevant or low-quality images.</a:t>
            </a:r>
          </a:p>
          <a:p>
            <a:pPr>
              <a:lnSpc>
                <a:spcPts val="4759"/>
              </a:lnSpc>
              <a:spcBef>
                <a:spcPct val="0"/>
              </a:spcBef>
            </a:pPr>
          </a:p>
          <a:p>
            <a:pPr>
              <a:lnSpc>
                <a:spcPts val="4759"/>
              </a:lnSpc>
              <a:spcBef>
                <a:spcPct val="0"/>
              </a:spcBef>
            </a:pPr>
            <a:r>
              <a:rPr lang="en-US" sz="3399">
                <a:solidFill>
                  <a:srgbClr val="000000"/>
                </a:solidFill>
                <a:latin typeface="Canva Sans Bold"/>
              </a:rPr>
              <a:t>2. Data Preprocessing and Data Augmentation:</a:t>
            </a:r>
          </a:p>
          <a:p>
            <a:pPr>
              <a:lnSpc>
                <a:spcPts val="4759"/>
              </a:lnSpc>
              <a:spcBef>
                <a:spcPct val="0"/>
              </a:spcBef>
            </a:pPr>
          </a:p>
          <a:p>
            <a:pPr>
              <a:lnSpc>
                <a:spcPts val="4480"/>
              </a:lnSpc>
              <a:spcBef>
                <a:spcPct val="0"/>
              </a:spcBef>
            </a:pPr>
            <a:r>
              <a:rPr lang="en-US" sz="3200">
                <a:solidFill>
                  <a:srgbClr val="000000"/>
                </a:solidFill>
                <a:latin typeface="Canva Sans"/>
              </a:rPr>
              <a:t>Data Preparation: The dataset is preprocessed to standardize image dimensions, format, and color spaces, ensuring consistency for model training.</a:t>
            </a:r>
          </a:p>
          <a:p>
            <a:pPr>
              <a:lnSpc>
                <a:spcPts val="4480"/>
              </a:lnSpc>
              <a:spcBef>
                <a:spcPct val="0"/>
              </a:spcBef>
            </a:pPr>
            <a:r>
              <a:rPr lang="en-US" sz="3200">
                <a:solidFill>
                  <a:srgbClr val="000000"/>
                </a:solidFill>
                <a:latin typeface="Canva Sans"/>
              </a:rPr>
              <a:t>Data Augmentation: We apply data augmentation techniques to enhance the dataset by introducing variations in lighting, rotation, and scaling, increasing model robustness.</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51345" y="373791"/>
            <a:ext cx="16907955" cy="9722621"/>
          </a:xfrm>
          <a:prstGeom prst="rect">
            <a:avLst/>
          </a:prstGeom>
        </p:spPr>
        <p:txBody>
          <a:bodyPr anchor="t" rtlCol="false" tIns="0" lIns="0" bIns="0" rIns="0">
            <a:spAutoFit/>
          </a:bodyPr>
          <a:lstStyle/>
          <a:p>
            <a:pPr>
              <a:lnSpc>
                <a:spcPts val="4093"/>
              </a:lnSpc>
              <a:spcBef>
                <a:spcPct val="0"/>
              </a:spcBef>
            </a:pPr>
            <a:r>
              <a:rPr lang="en-US" sz="2923">
                <a:solidFill>
                  <a:srgbClr val="000000"/>
                </a:solidFill>
                <a:latin typeface="Canva Sans Bold"/>
              </a:rPr>
              <a:t>3. Making 5 Folds for 5-Fold Cross-Validation:</a:t>
            </a:r>
          </a:p>
          <a:p>
            <a:pPr>
              <a:lnSpc>
                <a:spcPts val="4093"/>
              </a:lnSpc>
              <a:spcBef>
                <a:spcPct val="0"/>
              </a:spcBef>
            </a:pPr>
          </a:p>
          <a:p>
            <a:pPr>
              <a:lnSpc>
                <a:spcPts val="3852"/>
              </a:lnSpc>
              <a:spcBef>
                <a:spcPct val="0"/>
              </a:spcBef>
            </a:pPr>
            <a:r>
              <a:rPr lang="en-US" sz="2751">
                <a:solidFill>
                  <a:srgbClr val="000000"/>
                </a:solidFill>
                <a:latin typeface="Canva Sans"/>
              </a:rPr>
              <a:t>Dataset Splitting: We divide the dataset into five roughly equal subsets (folds) to enable 5-fold cross-validation. This ensures robust model evaluation.</a:t>
            </a:r>
          </a:p>
          <a:p>
            <a:pPr>
              <a:lnSpc>
                <a:spcPts val="3852"/>
              </a:lnSpc>
              <a:spcBef>
                <a:spcPct val="0"/>
              </a:spcBef>
            </a:pPr>
            <a:r>
              <a:rPr lang="en-US" sz="2751">
                <a:solidFill>
                  <a:srgbClr val="000000"/>
                </a:solidFill>
                <a:latin typeface="Canva Sans"/>
              </a:rPr>
              <a:t>Balanced Class Distribution: Each fold is carefully structured to maintain a balanced distribution of different severity levels of diabetic retinopathy.</a:t>
            </a:r>
          </a:p>
          <a:p>
            <a:pPr>
              <a:lnSpc>
                <a:spcPts val="3852"/>
              </a:lnSpc>
              <a:spcBef>
                <a:spcPct val="0"/>
              </a:spcBef>
            </a:pPr>
          </a:p>
          <a:p>
            <a:pPr>
              <a:lnSpc>
                <a:spcPts val="4093"/>
              </a:lnSpc>
              <a:spcBef>
                <a:spcPct val="0"/>
              </a:spcBef>
            </a:pPr>
            <a:r>
              <a:rPr lang="en-US" sz="2923">
                <a:solidFill>
                  <a:srgbClr val="000000"/>
                </a:solidFill>
                <a:latin typeface="Canva Sans Bold"/>
              </a:rPr>
              <a:t>4. Pre-trained Models (EfficientNet B4):</a:t>
            </a:r>
          </a:p>
          <a:p>
            <a:pPr>
              <a:lnSpc>
                <a:spcPts val="4093"/>
              </a:lnSpc>
              <a:spcBef>
                <a:spcPct val="0"/>
              </a:spcBef>
            </a:pPr>
          </a:p>
          <a:p>
            <a:pPr>
              <a:lnSpc>
                <a:spcPts val="3732"/>
              </a:lnSpc>
              <a:spcBef>
                <a:spcPct val="0"/>
              </a:spcBef>
            </a:pPr>
            <a:r>
              <a:rPr lang="en-US" sz="2665">
                <a:solidFill>
                  <a:srgbClr val="000000"/>
                </a:solidFill>
                <a:latin typeface="Canva Sans"/>
              </a:rPr>
              <a:t>Model Selection: Among the various deep learning models considered, EfficientNet B4 stands out as the most efficient and promising choice for diabetic retinopathy detection.</a:t>
            </a:r>
          </a:p>
          <a:p>
            <a:pPr>
              <a:lnSpc>
                <a:spcPts val="3732"/>
              </a:lnSpc>
              <a:spcBef>
                <a:spcPct val="0"/>
              </a:spcBef>
            </a:pPr>
            <a:r>
              <a:rPr lang="en-US" sz="2665">
                <a:solidFill>
                  <a:srgbClr val="000000"/>
                </a:solidFill>
                <a:latin typeface="Canva Sans"/>
              </a:rPr>
              <a:t>Training and Fine-Tuning: The selected model undergoes training and fine-tuning with the preprocessed and augmented data to improve its performance.</a:t>
            </a:r>
          </a:p>
          <a:p>
            <a:pPr>
              <a:lnSpc>
                <a:spcPts val="3732"/>
              </a:lnSpc>
              <a:spcBef>
                <a:spcPct val="0"/>
              </a:spcBef>
            </a:pPr>
          </a:p>
          <a:p>
            <a:pPr>
              <a:lnSpc>
                <a:spcPts val="4093"/>
              </a:lnSpc>
              <a:spcBef>
                <a:spcPct val="0"/>
              </a:spcBef>
            </a:pPr>
            <a:r>
              <a:rPr lang="en-US" sz="2923">
                <a:solidFill>
                  <a:srgbClr val="000000"/>
                </a:solidFill>
                <a:latin typeface="Canva Sans Bold"/>
              </a:rPr>
              <a:t>5. Extracting Features with PCA:</a:t>
            </a:r>
          </a:p>
          <a:p>
            <a:pPr>
              <a:lnSpc>
                <a:spcPts val="3852"/>
              </a:lnSpc>
              <a:spcBef>
                <a:spcPct val="0"/>
              </a:spcBef>
            </a:pPr>
          </a:p>
          <a:p>
            <a:pPr>
              <a:lnSpc>
                <a:spcPts val="3852"/>
              </a:lnSpc>
              <a:spcBef>
                <a:spcPct val="0"/>
              </a:spcBef>
            </a:pPr>
            <a:r>
              <a:rPr lang="en-US" sz="2751">
                <a:solidFill>
                  <a:srgbClr val="000000"/>
                </a:solidFill>
                <a:latin typeface="Canva Sans"/>
              </a:rPr>
              <a:t>Dimensionality Reduction: Principal Component Analysis (PCA) is applied to the features extracted from the retinal images, reducing their dimensionality while retaining the most significant information.</a:t>
            </a:r>
          </a:p>
          <a:p>
            <a:pPr>
              <a:lnSpc>
                <a:spcPts val="3852"/>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82270" y="387458"/>
            <a:ext cx="17523459" cy="9454934"/>
          </a:xfrm>
          <a:prstGeom prst="rect">
            <a:avLst/>
          </a:prstGeom>
        </p:spPr>
        <p:txBody>
          <a:bodyPr anchor="t" rtlCol="false" tIns="0" lIns="0" bIns="0" rIns="0">
            <a:spAutoFit/>
          </a:bodyPr>
          <a:lstStyle/>
          <a:p>
            <a:pPr>
              <a:lnSpc>
                <a:spcPts val="4118"/>
              </a:lnSpc>
              <a:spcBef>
                <a:spcPct val="0"/>
              </a:spcBef>
            </a:pPr>
            <a:r>
              <a:rPr lang="en-US" sz="2942">
                <a:solidFill>
                  <a:srgbClr val="000000"/>
                </a:solidFill>
                <a:latin typeface="Canva Sans Bold"/>
              </a:rPr>
              <a:t>6. Fusing All Features Using Feature Fusion:</a:t>
            </a:r>
          </a:p>
          <a:p>
            <a:pPr>
              <a:lnSpc>
                <a:spcPts val="4118"/>
              </a:lnSpc>
              <a:spcBef>
                <a:spcPct val="0"/>
              </a:spcBef>
            </a:pPr>
          </a:p>
          <a:p>
            <a:pPr>
              <a:lnSpc>
                <a:spcPts val="3876"/>
              </a:lnSpc>
              <a:spcBef>
                <a:spcPct val="0"/>
              </a:spcBef>
            </a:pPr>
            <a:r>
              <a:rPr lang="en-US" sz="2769">
                <a:solidFill>
                  <a:srgbClr val="000000"/>
                </a:solidFill>
                <a:latin typeface="Canva Sans"/>
              </a:rPr>
              <a:t>Feature Integration: We combine the reduced features from different sources using feature fusion techniques. This fusion captures a broader range of information.</a:t>
            </a:r>
          </a:p>
          <a:p>
            <a:pPr>
              <a:lnSpc>
                <a:spcPts val="3876"/>
              </a:lnSpc>
              <a:spcBef>
                <a:spcPct val="0"/>
              </a:spcBef>
            </a:pPr>
            <a:r>
              <a:rPr lang="en-US" sz="2769">
                <a:solidFill>
                  <a:srgbClr val="000000"/>
                </a:solidFill>
                <a:latin typeface="Canva Sans"/>
              </a:rPr>
              <a:t>Comprehensive Feature Set: The fused features create a more comprehensive and informative feature representation for diabetic retinopathy detection.</a:t>
            </a:r>
          </a:p>
          <a:p>
            <a:pPr>
              <a:lnSpc>
                <a:spcPts val="4118"/>
              </a:lnSpc>
              <a:spcBef>
                <a:spcPct val="0"/>
              </a:spcBef>
            </a:pPr>
          </a:p>
          <a:p>
            <a:pPr>
              <a:lnSpc>
                <a:spcPts val="4118"/>
              </a:lnSpc>
              <a:spcBef>
                <a:spcPct val="0"/>
              </a:spcBef>
            </a:pPr>
            <a:r>
              <a:rPr lang="en-US" sz="2942">
                <a:solidFill>
                  <a:srgbClr val="000000"/>
                </a:solidFill>
                <a:latin typeface="Canva Sans Bold"/>
              </a:rPr>
              <a:t>7. Model Evaluation:</a:t>
            </a:r>
          </a:p>
          <a:p>
            <a:pPr>
              <a:lnSpc>
                <a:spcPts val="4118"/>
              </a:lnSpc>
              <a:spcBef>
                <a:spcPct val="0"/>
              </a:spcBef>
            </a:pPr>
          </a:p>
          <a:p>
            <a:pPr>
              <a:lnSpc>
                <a:spcPts val="3876"/>
              </a:lnSpc>
              <a:spcBef>
                <a:spcPct val="0"/>
              </a:spcBef>
            </a:pPr>
            <a:r>
              <a:rPr lang="en-US" sz="2769">
                <a:solidFill>
                  <a:srgbClr val="000000"/>
                </a:solidFill>
                <a:latin typeface="Canva Sans"/>
              </a:rPr>
              <a:t>Cross-Validation Testing: The models are rigorously evaluated using 5-fold cross-validation, which ensures robustness and generalizability.</a:t>
            </a:r>
          </a:p>
          <a:p>
            <a:pPr>
              <a:lnSpc>
                <a:spcPts val="3876"/>
              </a:lnSpc>
              <a:spcBef>
                <a:spcPct val="0"/>
              </a:spcBef>
            </a:pPr>
            <a:r>
              <a:rPr lang="en-US" sz="2769">
                <a:solidFill>
                  <a:srgbClr val="000000"/>
                </a:solidFill>
                <a:latin typeface="Canva Sans"/>
              </a:rPr>
              <a:t>Performance Metrics: We compute performance metrics such as accuracy, sensitivity, specificity, and ROC curves to assess the model's diagnostic accuracy.</a:t>
            </a:r>
          </a:p>
          <a:p>
            <a:pPr>
              <a:lnSpc>
                <a:spcPts val="3876"/>
              </a:lnSpc>
              <a:spcBef>
                <a:spcPct val="0"/>
              </a:spcBef>
            </a:pPr>
          </a:p>
          <a:p>
            <a:pPr>
              <a:lnSpc>
                <a:spcPts val="4118"/>
              </a:lnSpc>
              <a:spcBef>
                <a:spcPct val="0"/>
              </a:spcBef>
            </a:pPr>
            <a:r>
              <a:rPr lang="en-US" sz="2942">
                <a:solidFill>
                  <a:srgbClr val="000000"/>
                </a:solidFill>
                <a:latin typeface="Canva Sans Bold"/>
              </a:rPr>
              <a:t>8. Increasing Accuracy:</a:t>
            </a:r>
          </a:p>
          <a:p>
            <a:pPr>
              <a:lnSpc>
                <a:spcPts val="4118"/>
              </a:lnSpc>
              <a:spcBef>
                <a:spcPct val="0"/>
              </a:spcBef>
            </a:pPr>
          </a:p>
          <a:p>
            <a:pPr>
              <a:lnSpc>
                <a:spcPts val="3876"/>
              </a:lnSpc>
              <a:spcBef>
                <a:spcPct val="0"/>
              </a:spcBef>
            </a:pPr>
            <a:r>
              <a:rPr lang="en-US" sz="2769">
                <a:solidFill>
                  <a:srgbClr val="000000"/>
                </a:solidFill>
                <a:latin typeface="Canva Sans"/>
              </a:rPr>
              <a:t>Model Refinement: Fine-tuning and optimization techniques are employed to increase the model's accuracy and reliability.</a:t>
            </a:r>
          </a:p>
          <a:p>
            <a:pPr>
              <a:lnSpc>
                <a:spcPts val="3876"/>
              </a:lnSpc>
              <a:spcBef>
                <a:spcPct val="0"/>
              </a:spcBef>
            </a:pPr>
            <a:r>
              <a:rPr lang="en-US" sz="2769">
                <a:solidFill>
                  <a:srgbClr val="000000"/>
                </a:solidFill>
                <a:latin typeface="Canva Sans"/>
              </a:rPr>
              <a:t>Post-processing: Further post-processing methods may be applied to refine the model's predictions.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102781" y="429822"/>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Implementation and Coding</a:t>
            </a:r>
          </a:p>
        </p:txBody>
      </p:sp>
      <p:sp>
        <p:nvSpPr>
          <p:cNvPr name="TextBox 3" id="3"/>
          <p:cNvSpPr txBox="true"/>
          <p:nvPr/>
        </p:nvSpPr>
        <p:spPr>
          <a:xfrm rot="0">
            <a:off x="0" y="4510917"/>
            <a:ext cx="18288000" cy="1473324"/>
          </a:xfrm>
          <a:prstGeom prst="rect">
            <a:avLst/>
          </a:prstGeom>
        </p:spPr>
        <p:txBody>
          <a:bodyPr anchor="t" rtlCol="false" tIns="0" lIns="0" bIns="0" rIns="0">
            <a:spAutoFit/>
          </a:bodyPr>
          <a:lstStyle/>
          <a:p>
            <a:pPr algn="ctr">
              <a:lnSpc>
                <a:spcPts val="5943"/>
              </a:lnSpc>
            </a:pPr>
            <a:r>
              <a:rPr lang="en-US" sz="4245">
                <a:solidFill>
                  <a:srgbClr val="000000"/>
                </a:solidFill>
                <a:latin typeface="Canva Sans Bold"/>
              </a:rPr>
              <a:t>https://www.kaggle.com/datasets/prasannajeetojha/diabetes-retinopathy-g</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3102781" y="429822"/>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TESTING</a:t>
            </a:r>
          </a:p>
        </p:txBody>
      </p:sp>
      <p:sp>
        <p:nvSpPr>
          <p:cNvPr name="TextBox 3" id="3"/>
          <p:cNvSpPr txBox="true"/>
          <p:nvPr/>
        </p:nvSpPr>
        <p:spPr>
          <a:xfrm rot="0">
            <a:off x="1028700" y="3230796"/>
            <a:ext cx="7377203" cy="4359542"/>
          </a:xfrm>
          <a:prstGeom prst="rect">
            <a:avLst/>
          </a:prstGeom>
        </p:spPr>
        <p:txBody>
          <a:bodyPr anchor="t" rtlCol="false" tIns="0" lIns="0" bIns="0" rIns="0">
            <a:spAutoFit/>
          </a:bodyPr>
          <a:lstStyle/>
          <a:p>
            <a:pPr marL="894749" indent="-447374" lvl="1">
              <a:lnSpc>
                <a:spcPts val="5801"/>
              </a:lnSpc>
              <a:buFont typeface="Arial"/>
              <a:buChar char="•"/>
            </a:pPr>
            <a:r>
              <a:rPr lang="en-US" sz="4144">
                <a:solidFill>
                  <a:srgbClr val="000000"/>
                </a:solidFill>
                <a:latin typeface="Canva Sans"/>
              </a:rPr>
              <a:t>Incept</a:t>
            </a:r>
            <a:r>
              <a:rPr lang="en-US" sz="4144">
                <a:solidFill>
                  <a:srgbClr val="000000"/>
                </a:solidFill>
                <a:latin typeface="Canva Sans"/>
              </a:rPr>
              <a:t>ionRestNetV2- 81%</a:t>
            </a:r>
          </a:p>
          <a:p>
            <a:pPr marL="894749" indent="-447374" lvl="1">
              <a:lnSpc>
                <a:spcPts val="5801"/>
              </a:lnSpc>
              <a:buFont typeface="Arial"/>
              <a:buChar char="•"/>
            </a:pPr>
            <a:r>
              <a:rPr lang="en-US" sz="4144">
                <a:solidFill>
                  <a:srgbClr val="000000"/>
                </a:solidFill>
                <a:latin typeface="Canva Sans"/>
              </a:rPr>
              <a:t>RestNet101 - 78%</a:t>
            </a:r>
          </a:p>
          <a:p>
            <a:pPr marL="894749" indent="-447374" lvl="1">
              <a:lnSpc>
                <a:spcPts val="5801"/>
              </a:lnSpc>
              <a:buFont typeface="Arial"/>
              <a:buChar char="•"/>
            </a:pPr>
            <a:r>
              <a:rPr lang="en-US" sz="4144">
                <a:solidFill>
                  <a:srgbClr val="000000"/>
                </a:solidFill>
                <a:latin typeface="Canva Sans"/>
              </a:rPr>
              <a:t>vgg16 - 80%</a:t>
            </a:r>
          </a:p>
          <a:p>
            <a:pPr marL="894749" indent="-447374" lvl="1">
              <a:lnSpc>
                <a:spcPts val="5801"/>
              </a:lnSpc>
              <a:buFont typeface="Arial"/>
              <a:buChar char="•"/>
            </a:pPr>
            <a:r>
              <a:rPr lang="en-US" sz="4144">
                <a:solidFill>
                  <a:srgbClr val="000000"/>
                </a:solidFill>
                <a:latin typeface="Canva Sans"/>
              </a:rPr>
              <a:t>EfficientNetB4- 84.02%</a:t>
            </a:r>
          </a:p>
          <a:p>
            <a:pPr marL="894749" indent="-447374" lvl="1">
              <a:lnSpc>
                <a:spcPts val="5801"/>
              </a:lnSpc>
              <a:buFont typeface="Arial"/>
              <a:buChar char="•"/>
            </a:pPr>
            <a:r>
              <a:rPr lang="en-US" sz="4144">
                <a:solidFill>
                  <a:srgbClr val="000000"/>
                </a:solidFill>
                <a:latin typeface="Canva Sans"/>
              </a:rPr>
              <a:t>InceptionV3 - 76%</a:t>
            </a:r>
          </a:p>
          <a:p>
            <a:pPr marL="894749" indent="-447374" lvl="1">
              <a:lnSpc>
                <a:spcPts val="5801"/>
              </a:lnSpc>
              <a:buFont typeface="Arial"/>
              <a:buChar char="•"/>
            </a:pPr>
            <a:r>
              <a:rPr lang="en-US" sz="4144">
                <a:solidFill>
                  <a:srgbClr val="000000"/>
                </a:solidFill>
                <a:latin typeface="Canva Sans"/>
              </a:rPr>
              <a:t>RestNet50 -  78%</a:t>
            </a:r>
          </a:p>
        </p:txBody>
      </p:sp>
      <p:sp>
        <p:nvSpPr>
          <p:cNvPr name="TextBox 4" id="4"/>
          <p:cNvSpPr txBox="true"/>
          <p:nvPr/>
        </p:nvSpPr>
        <p:spPr>
          <a:xfrm rot="0">
            <a:off x="10704531" y="4056537"/>
            <a:ext cx="6554769" cy="2116775"/>
          </a:xfrm>
          <a:prstGeom prst="rect">
            <a:avLst/>
          </a:prstGeom>
        </p:spPr>
        <p:txBody>
          <a:bodyPr anchor="t" rtlCol="false" tIns="0" lIns="0" bIns="0" rIns="0">
            <a:spAutoFit/>
          </a:bodyPr>
          <a:lstStyle/>
          <a:p>
            <a:pPr algn="just">
              <a:lnSpc>
                <a:spcPts val="4236"/>
              </a:lnSpc>
            </a:pPr>
            <a:r>
              <a:rPr lang="en-US" sz="3026">
                <a:solidFill>
                  <a:srgbClr val="000000"/>
                </a:solidFill>
                <a:latin typeface="Canva Sans"/>
              </a:rPr>
              <a:t>We tested on several models and and found EfficientNetB4 to be the best suitable Deep Learning model as of now</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347652" y="2543942"/>
            <a:ext cx="13592696" cy="4780915"/>
          </a:xfrm>
          <a:prstGeom prst="rect">
            <a:avLst/>
          </a:prstGeom>
        </p:spPr>
        <p:txBody>
          <a:bodyPr anchor="t" rtlCol="false" tIns="0" lIns="0" bIns="0" rIns="0">
            <a:spAutoFit/>
          </a:bodyPr>
          <a:lstStyle/>
          <a:p>
            <a:pPr>
              <a:lnSpc>
                <a:spcPts val="4759"/>
              </a:lnSpc>
            </a:pPr>
            <a:r>
              <a:rPr lang="en-US" sz="3399">
                <a:solidFill>
                  <a:srgbClr val="000000"/>
                </a:solidFill>
                <a:latin typeface="Canva Sans"/>
              </a:rPr>
              <a:t>After choosing the model:</a:t>
            </a:r>
          </a:p>
          <a:p>
            <a:pPr>
              <a:lnSpc>
                <a:spcPts val="4759"/>
              </a:lnSpc>
            </a:pPr>
            <a:r>
              <a:rPr lang="en-US" sz="3399">
                <a:solidFill>
                  <a:srgbClr val="000000"/>
                </a:solidFill>
                <a:latin typeface="Canva Sans"/>
              </a:rPr>
              <a:t>We tried different variations with our model, like:</a:t>
            </a:r>
          </a:p>
          <a:p>
            <a:pPr algn="ctr">
              <a:lnSpc>
                <a:spcPts val="4759"/>
              </a:lnSpc>
            </a:pPr>
          </a:p>
          <a:p>
            <a:pPr marL="734059" indent="-367030" lvl="1">
              <a:lnSpc>
                <a:spcPts val="4759"/>
              </a:lnSpc>
              <a:buFont typeface="Arial"/>
              <a:buChar char="•"/>
            </a:pPr>
            <a:r>
              <a:rPr lang="en-US" sz="3399">
                <a:solidFill>
                  <a:srgbClr val="000000"/>
                </a:solidFill>
                <a:latin typeface="Canva Sans"/>
              </a:rPr>
              <a:t>Batch size 10</a:t>
            </a:r>
          </a:p>
          <a:p>
            <a:pPr marL="734059" indent="-367030" lvl="1">
              <a:lnSpc>
                <a:spcPts val="4759"/>
              </a:lnSpc>
              <a:buFont typeface="Arial"/>
              <a:buChar char="•"/>
            </a:pPr>
            <a:r>
              <a:rPr lang="en-US" sz="3399">
                <a:solidFill>
                  <a:srgbClr val="000000"/>
                </a:solidFill>
                <a:latin typeface="Canva Sans"/>
              </a:rPr>
              <a:t>Batch size 30</a:t>
            </a:r>
          </a:p>
          <a:p>
            <a:pPr marL="734059" indent="-367030" lvl="1">
              <a:lnSpc>
                <a:spcPts val="4759"/>
              </a:lnSpc>
              <a:buFont typeface="Arial"/>
              <a:buChar char="•"/>
            </a:pPr>
            <a:r>
              <a:rPr lang="en-US" sz="3399">
                <a:solidFill>
                  <a:srgbClr val="000000"/>
                </a:solidFill>
                <a:latin typeface="Canva Sans"/>
              </a:rPr>
              <a:t>Epochs is 100 in every batch size</a:t>
            </a:r>
          </a:p>
          <a:p>
            <a:pPr>
              <a:lnSpc>
                <a:spcPts val="4759"/>
              </a:lnSpc>
            </a:pPr>
          </a:p>
          <a:p>
            <a:pPr>
              <a:lnSpc>
                <a:spcPts val="4759"/>
              </a:lnSpc>
            </a:pPr>
            <a:r>
              <a:rPr lang="en-US" sz="3399">
                <a:solidFill>
                  <a:srgbClr val="000000"/>
                </a:solidFill>
                <a:latin typeface="Canva Sans"/>
              </a:rPr>
              <a:t>Now we got some pattern and results , they are in following slides</a:t>
            </a:r>
          </a:p>
        </p:txBody>
      </p:sp>
      <p:grpSp>
        <p:nvGrpSpPr>
          <p:cNvPr name="Group 3" id="3"/>
          <p:cNvGrpSpPr/>
          <p:nvPr/>
        </p:nvGrpSpPr>
        <p:grpSpPr>
          <a:xfrm rot="0">
            <a:off x="14808958" y="7820106"/>
            <a:ext cx="2262779" cy="1825278"/>
            <a:chOff x="0" y="0"/>
            <a:chExt cx="1007620" cy="812800"/>
          </a:xfrm>
        </p:grpSpPr>
        <p:sp>
          <p:nvSpPr>
            <p:cNvPr name="Freeform 4" id="4"/>
            <p:cNvSpPr/>
            <p:nvPr/>
          </p:nvSpPr>
          <p:spPr>
            <a:xfrm flipH="false" flipV="false" rot="0">
              <a:off x="0" y="0"/>
              <a:ext cx="1007620" cy="812800"/>
            </a:xfrm>
            <a:custGeom>
              <a:avLst/>
              <a:gdLst/>
              <a:ahLst/>
              <a:cxnLst/>
              <a:rect r="r" b="b" t="t" l="l"/>
              <a:pathLst>
                <a:path h="812800" w="1007620">
                  <a:moveTo>
                    <a:pt x="1007620" y="406400"/>
                  </a:moveTo>
                  <a:lnTo>
                    <a:pt x="601220" y="0"/>
                  </a:lnTo>
                  <a:lnTo>
                    <a:pt x="601220" y="203200"/>
                  </a:lnTo>
                  <a:lnTo>
                    <a:pt x="0" y="203200"/>
                  </a:lnTo>
                  <a:lnTo>
                    <a:pt x="0" y="609600"/>
                  </a:lnTo>
                  <a:lnTo>
                    <a:pt x="601220" y="609600"/>
                  </a:lnTo>
                  <a:lnTo>
                    <a:pt x="601220" y="812800"/>
                  </a:lnTo>
                  <a:lnTo>
                    <a:pt x="1007620" y="406400"/>
                  </a:lnTo>
                  <a:close/>
                </a:path>
              </a:pathLst>
            </a:custGeom>
            <a:solidFill>
              <a:srgbClr val="CAA88F"/>
            </a:solidFill>
          </p:spPr>
        </p:sp>
        <p:sp>
          <p:nvSpPr>
            <p:cNvPr name="TextBox 5" id="5"/>
            <p:cNvSpPr txBox="true"/>
            <p:nvPr/>
          </p:nvSpPr>
          <p:spPr>
            <a:xfrm>
              <a:off x="0" y="165100"/>
              <a:ext cx="906020" cy="444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086850" y="3298554"/>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416921" y="4560205"/>
            <a:ext cx="8220426" cy="3139679"/>
          </a:xfrm>
          <a:custGeom>
            <a:avLst/>
            <a:gdLst/>
            <a:ahLst/>
            <a:cxnLst/>
            <a:rect r="r" b="b" t="t" l="l"/>
            <a:pathLst>
              <a:path h="3139679" w="8220426">
                <a:moveTo>
                  <a:pt x="0" y="0"/>
                </a:moveTo>
                <a:lnTo>
                  <a:pt x="8220426" y="0"/>
                </a:lnTo>
                <a:lnTo>
                  <a:pt x="8220426" y="3139679"/>
                </a:lnTo>
                <a:lnTo>
                  <a:pt x="0" y="3139679"/>
                </a:lnTo>
                <a:lnTo>
                  <a:pt x="0" y="0"/>
                </a:lnTo>
                <a:close/>
              </a:path>
            </a:pathLst>
          </a:custGeom>
          <a:blipFill>
            <a:blip r:embed="rId2"/>
            <a:stretch>
              <a:fillRect l="-44276" t="-139828" r="-42450" b="-65731"/>
            </a:stretch>
          </a:blipFill>
        </p:spPr>
      </p:sp>
      <p:sp>
        <p:nvSpPr>
          <p:cNvPr name="Freeform 4" id="4"/>
          <p:cNvSpPr/>
          <p:nvPr/>
        </p:nvSpPr>
        <p:spPr>
          <a:xfrm flipH="false" flipV="false" rot="0">
            <a:off x="9381252" y="5007283"/>
            <a:ext cx="8511256" cy="2245523"/>
          </a:xfrm>
          <a:custGeom>
            <a:avLst/>
            <a:gdLst/>
            <a:ahLst/>
            <a:cxnLst/>
            <a:rect r="r" b="b" t="t" l="l"/>
            <a:pathLst>
              <a:path h="2245523" w="8511256">
                <a:moveTo>
                  <a:pt x="0" y="0"/>
                </a:moveTo>
                <a:lnTo>
                  <a:pt x="8511256" y="0"/>
                </a:lnTo>
                <a:lnTo>
                  <a:pt x="8511256" y="2245523"/>
                </a:lnTo>
                <a:lnTo>
                  <a:pt x="0" y="2245523"/>
                </a:lnTo>
                <a:lnTo>
                  <a:pt x="0" y="0"/>
                </a:lnTo>
                <a:close/>
              </a:path>
            </a:pathLst>
          </a:custGeom>
          <a:blipFill>
            <a:blip r:embed="rId3"/>
            <a:stretch>
              <a:fillRect l="0" t="0" r="0"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7893769" y="2800654"/>
            <a:ext cx="2462361"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Test accuracy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086850" y="3298554"/>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499167" y="4287404"/>
            <a:ext cx="7967478" cy="4103343"/>
          </a:xfrm>
          <a:custGeom>
            <a:avLst/>
            <a:gdLst/>
            <a:ahLst/>
            <a:cxnLst/>
            <a:rect r="r" b="b" t="t" l="l"/>
            <a:pathLst>
              <a:path h="4103343" w="7967478">
                <a:moveTo>
                  <a:pt x="0" y="0"/>
                </a:moveTo>
                <a:lnTo>
                  <a:pt x="7967478" y="0"/>
                </a:lnTo>
                <a:lnTo>
                  <a:pt x="7967478" y="4103343"/>
                </a:lnTo>
                <a:lnTo>
                  <a:pt x="0" y="4103343"/>
                </a:lnTo>
                <a:lnTo>
                  <a:pt x="0" y="0"/>
                </a:lnTo>
                <a:close/>
              </a:path>
            </a:pathLst>
          </a:custGeom>
          <a:blipFill>
            <a:blip r:embed="rId2"/>
            <a:stretch>
              <a:fillRect l="0" t="0" r="0" b="0"/>
            </a:stretch>
          </a:blipFill>
        </p:spPr>
      </p:sp>
      <p:sp>
        <p:nvSpPr>
          <p:cNvPr name="Freeform 4" id="4"/>
          <p:cNvSpPr/>
          <p:nvPr/>
        </p:nvSpPr>
        <p:spPr>
          <a:xfrm flipH="false" flipV="false" rot="0">
            <a:off x="9444424" y="4498941"/>
            <a:ext cx="8414292" cy="3680270"/>
          </a:xfrm>
          <a:custGeom>
            <a:avLst/>
            <a:gdLst/>
            <a:ahLst/>
            <a:cxnLst/>
            <a:rect r="r" b="b" t="t" l="l"/>
            <a:pathLst>
              <a:path h="3680270" w="8414292">
                <a:moveTo>
                  <a:pt x="0" y="0"/>
                </a:moveTo>
                <a:lnTo>
                  <a:pt x="8414292" y="0"/>
                </a:lnTo>
                <a:lnTo>
                  <a:pt x="8414292" y="3680270"/>
                </a:lnTo>
                <a:lnTo>
                  <a:pt x="0" y="3680270"/>
                </a:lnTo>
                <a:lnTo>
                  <a:pt x="0" y="0"/>
                </a:lnTo>
                <a:close/>
              </a:path>
            </a:pathLst>
          </a:custGeom>
          <a:blipFill>
            <a:blip r:embed="rId3"/>
            <a:stretch>
              <a:fillRect l="0" t="0" r="0"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8366522" y="2800654"/>
            <a:ext cx="1516856"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F1 Score</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338836" y="-171450"/>
            <a:ext cx="9525" cy="1566544"/>
          </a:xfrm>
          <a:prstGeom prst="rect">
            <a:avLst/>
          </a:prstGeom>
        </p:spPr>
        <p:txBody>
          <a:bodyPr anchor="t" rtlCol="false" tIns="0" lIns="0" bIns="0" rIns="0">
            <a:spAutoFit/>
          </a:bodyPr>
          <a:lstStyle/>
          <a:p>
            <a:pPr algn="ctr">
              <a:lnSpc>
                <a:spcPts val="12880"/>
              </a:lnSpc>
            </a:pPr>
          </a:p>
        </p:txBody>
      </p:sp>
      <p:sp>
        <p:nvSpPr>
          <p:cNvPr name="TextBox 3" id="3"/>
          <p:cNvSpPr txBox="true"/>
          <p:nvPr/>
        </p:nvSpPr>
        <p:spPr>
          <a:xfrm rot="0">
            <a:off x="259817" y="507999"/>
            <a:ext cx="5296734"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PROJECT GUIDE</a:t>
            </a:r>
          </a:p>
        </p:txBody>
      </p:sp>
      <p:sp>
        <p:nvSpPr>
          <p:cNvPr name="TextBox 4" id="4"/>
          <p:cNvSpPr txBox="true"/>
          <p:nvPr/>
        </p:nvSpPr>
        <p:spPr>
          <a:xfrm rot="0">
            <a:off x="554904" y="2084327"/>
            <a:ext cx="569487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DR.  GOPAL SINGH TANDEL</a:t>
            </a:r>
          </a:p>
        </p:txBody>
      </p:sp>
      <p:sp>
        <p:nvSpPr>
          <p:cNvPr name="TextBox 5" id="5"/>
          <p:cNvSpPr txBox="true"/>
          <p:nvPr/>
        </p:nvSpPr>
        <p:spPr>
          <a:xfrm rot="0">
            <a:off x="12362732" y="4256405"/>
            <a:ext cx="5354121"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TEAM MEMBERS</a:t>
            </a:r>
          </a:p>
        </p:txBody>
      </p:sp>
      <p:sp>
        <p:nvSpPr>
          <p:cNvPr name="TextBox 6" id="6"/>
          <p:cNvSpPr txBox="true"/>
          <p:nvPr/>
        </p:nvSpPr>
        <p:spPr>
          <a:xfrm rot="0">
            <a:off x="15231067" y="5570051"/>
            <a:ext cx="9525" cy="887095"/>
          </a:xfrm>
          <a:prstGeom prst="rect">
            <a:avLst/>
          </a:prstGeom>
        </p:spPr>
        <p:txBody>
          <a:bodyPr anchor="t" rtlCol="false" tIns="0" lIns="0" bIns="0" rIns="0">
            <a:spAutoFit/>
          </a:bodyPr>
          <a:lstStyle/>
          <a:p>
            <a:pPr algn="ctr">
              <a:lnSpc>
                <a:spcPts val="7279"/>
              </a:lnSpc>
            </a:pPr>
          </a:p>
        </p:txBody>
      </p:sp>
      <p:sp>
        <p:nvSpPr>
          <p:cNvPr name="TextBox 7" id="7"/>
          <p:cNvSpPr txBox="true"/>
          <p:nvPr/>
        </p:nvSpPr>
        <p:spPr>
          <a:xfrm rot="0">
            <a:off x="12324692" y="5480834"/>
            <a:ext cx="5430366" cy="29806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PRASANAJEET OJHA</a:t>
            </a:r>
          </a:p>
          <a:p>
            <a:pPr marL="734059" indent="-367030" lvl="1">
              <a:lnSpc>
                <a:spcPts val="4759"/>
              </a:lnSpc>
              <a:buFont typeface="Arial"/>
              <a:buChar char="•"/>
            </a:pPr>
            <a:r>
              <a:rPr lang="en-US" sz="3399">
                <a:solidFill>
                  <a:srgbClr val="000000"/>
                </a:solidFill>
                <a:latin typeface="Canva Sans"/>
              </a:rPr>
              <a:t>ADITYA NARAYAN JHA</a:t>
            </a:r>
          </a:p>
          <a:p>
            <a:pPr marL="734059" indent="-367030" lvl="1">
              <a:lnSpc>
                <a:spcPts val="4759"/>
              </a:lnSpc>
              <a:buFont typeface="Arial"/>
              <a:buChar char="•"/>
            </a:pPr>
            <a:r>
              <a:rPr lang="en-US" sz="3399">
                <a:solidFill>
                  <a:srgbClr val="000000"/>
                </a:solidFill>
                <a:latin typeface="Canva Sans"/>
              </a:rPr>
              <a:t>NAVANIL DAS</a:t>
            </a:r>
          </a:p>
          <a:p>
            <a:pPr marL="734059" indent="-367030" lvl="1">
              <a:lnSpc>
                <a:spcPts val="4759"/>
              </a:lnSpc>
              <a:buFont typeface="Arial"/>
              <a:buChar char="•"/>
            </a:pPr>
            <a:r>
              <a:rPr lang="en-US" sz="3399">
                <a:solidFill>
                  <a:srgbClr val="000000"/>
                </a:solidFill>
                <a:latin typeface="Canva Sans"/>
              </a:rPr>
              <a:t>ISHA CHOUDHARY</a:t>
            </a:r>
          </a:p>
          <a:p>
            <a:pPr marL="734059" indent="-367030" lvl="1">
              <a:lnSpc>
                <a:spcPts val="4759"/>
              </a:lnSpc>
              <a:buFont typeface="Arial"/>
              <a:buChar char="•"/>
            </a:pPr>
            <a:r>
              <a:rPr lang="en-US" sz="3399">
                <a:solidFill>
                  <a:srgbClr val="000000"/>
                </a:solidFill>
                <a:latin typeface="Canva Sans"/>
              </a:rPr>
              <a:t>TANMAY SRIVASTAV</a:t>
            </a:r>
          </a:p>
        </p:txBody>
      </p:sp>
      <p:sp>
        <p:nvSpPr>
          <p:cNvPr name="TextBox 8" id="8"/>
          <p:cNvSpPr txBox="true"/>
          <p:nvPr/>
        </p:nvSpPr>
        <p:spPr>
          <a:xfrm rot="0">
            <a:off x="7145871" y="4218305"/>
            <a:ext cx="3996258" cy="1177291"/>
          </a:xfrm>
          <a:prstGeom prst="rect">
            <a:avLst/>
          </a:prstGeom>
        </p:spPr>
        <p:txBody>
          <a:bodyPr anchor="t" rtlCol="false" tIns="0" lIns="0" bIns="0" rIns="0">
            <a:spAutoFit/>
          </a:bodyPr>
          <a:lstStyle/>
          <a:p>
            <a:pPr algn="ctr">
              <a:lnSpc>
                <a:spcPts val="9659"/>
              </a:lnSpc>
            </a:pPr>
            <a:r>
              <a:rPr lang="en-US" sz="6899">
                <a:solidFill>
                  <a:srgbClr val="BC8F6E"/>
                </a:solidFill>
                <a:latin typeface="Canva Sans Bold"/>
              </a:rPr>
              <a:t>Group-22</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101596" y="4870119"/>
            <a:ext cx="7467146" cy="3728042"/>
          </a:xfrm>
          <a:custGeom>
            <a:avLst/>
            <a:gdLst/>
            <a:ahLst/>
            <a:cxnLst/>
            <a:rect r="r" b="b" t="t" l="l"/>
            <a:pathLst>
              <a:path h="3728042" w="7467146">
                <a:moveTo>
                  <a:pt x="0" y="0"/>
                </a:moveTo>
                <a:lnTo>
                  <a:pt x="7467146" y="0"/>
                </a:lnTo>
                <a:lnTo>
                  <a:pt x="7467146" y="3728042"/>
                </a:lnTo>
                <a:lnTo>
                  <a:pt x="0" y="3728042"/>
                </a:lnTo>
                <a:lnTo>
                  <a:pt x="0" y="0"/>
                </a:lnTo>
                <a:close/>
              </a:path>
            </a:pathLst>
          </a:custGeom>
          <a:blipFill>
            <a:blip r:embed="rId2"/>
            <a:stretch>
              <a:fillRect l="0" t="0" r="0" b="0"/>
            </a:stretch>
          </a:blipFill>
        </p:spPr>
      </p:sp>
      <p:sp>
        <p:nvSpPr>
          <p:cNvPr name="Freeform 4" id="4"/>
          <p:cNvSpPr/>
          <p:nvPr/>
        </p:nvSpPr>
        <p:spPr>
          <a:xfrm flipH="false" flipV="false" rot="0">
            <a:off x="1167190" y="4835004"/>
            <a:ext cx="7299455" cy="3557392"/>
          </a:xfrm>
          <a:custGeom>
            <a:avLst/>
            <a:gdLst/>
            <a:ahLst/>
            <a:cxnLst/>
            <a:rect r="r" b="b" t="t" l="l"/>
            <a:pathLst>
              <a:path h="3557392" w="7299455">
                <a:moveTo>
                  <a:pt x="0" y="0"/>
                </a:moveTo>
                <a:lnTo>
                  <a:pt x="7299455" y="0"/>
                </a:lnTo>
                <a:lnTo>
                  <a:pt x="7299455" y="3557392"/>
                </a:lnTo>
                <a:lnTo>
                  <a:pt x="0" y="3557392"/>
                </a:lnTo>
                <a:lnTo>
                  <a:pt x="0" y="0"/>
                </a:lnTo>
                <a:close/>
              </a:path>
            </a:pathLst>
          </a:custGeom>
          <a:blipFill>
            <a:blip r:embed="rId3"/>
            <a:stretch>
              <a:fillRect l="-56935" t="-74384" r="-54864" b="-97236"/>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7074917" y="2800654"/>
            <a:ext cx="4100066"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Training and loss graph</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101596" y="3573118"/>
            <a:ext cx="7467146" cy="6081164"/>
          </a:xfrm>
          <a:custGeom>
            <a:avLst/>
            <a:gdLst/>
            <a:ahLst/>
            <a:cxnLst/>
            <a:rect r="r" b="b" t="t" l="l"/>
            <a:pathLst>
              <a:path h="6081164" w="7467146">
                <a:moveTo>
                  <a:pt x="0" y="0"/>
                </a:moveTo>
                <a:lnTo>
                  <a:pt x="7467146" y="0"/>
                </a:lnTo>
                <a:lnTo>
                  <a:pt x="7467146" y="6081164"/>
                </a:lnTo>
                <a:lnTo>
                  <a:pt x="0" y="6081164"/>
                </a:lnTo>
                <a:lnTo>
                  <a:pt x="0" y="0"/>
                </a:lnTo>
                <a:close/>
              </a:path>
            </a:pathLst>
          </a:custGeom>
          <a:blipFill>
            <a:blip r:embed="rId2"/>
            <a:stretch>
              <a:fillRect l="-2546" t="0" r="-2546" b="-839"/>
            </a:stretch>
          </a:blipFill>
        </p:spPr>
      </p:sp>
      <p:sp>
        <p:nvSpPr>
          <p:cNvPr name="Freeform 4" id="4"/>
          <p:cNvSpPr/>
          <p:nvPr/>
        </p:nvSpPr>
        <p:spPr>
          <a:xfrm flipH="false" flipV="false" rot="0">
            <a:off x="824948" y="3690323"/>
            <a:ext cx="7641697" cy="5846754"/>
          </a:xfrm>
          <a:custGeom>
            <a:avLst/>
            <a:gdLst/>
            <a:ahLst/>
            <a:cxnLst/>
            <a:rect r="r" b="b" t="t" l="l"/>
            <a:pathLst>
              <a:path h="5846754" w="7641697">
                <a:moveTo>
                  <a:pt x="0" y="0"/>
                </a:moveTo>
                <a:lnTo>
                  <a:pt x="7641697" y="0"/>
                </a:lnTo>
                <a:lnTo>
                  <a:pt x="7641697" y="5846754"/>
                </a:lnTo>
                <a:lnTo>
                  <a:pt x="0" y="5846754"/>
                </a:lnTo>
                <a:lnTo>
                  <a:pt x="0" y="0"/>
                </a:lnTo>
                <a:close/>
              </a:path>
            </a:pathLst>
          </a:custGeom>
          <a:blipFill>
            <a:blip r:embed="rId3"/>
            <a:stretch>
              <a:fillRect l="-56417" t="-41838" r="-55382" b="-31174"/>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8064140" y="2800654"/>
            <a:ext cx="2121619"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ROC Curves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69899" y="5143500"/>
            <a:ext cx="7287148" cy="2293514"/>
          </a:xfrm>
          <a:custGeom>
            <a:avLst/>
            <a:gdLst/>
            <a:ahLst/>
            <a:cxnLst/>
            <a:rect r="r" b="b" t="t" l="l"/>
            <a:pathLst>
              <a:path h="2293514" w="7287148">
                <a:moveTo>
                  <a:pt x="0" y="0"/>
                </a:moveTo>
                <a:lnTo>
                  <a:pt x="7287147" y="0"/>
                </a:lnTo>
                <a:lnTo>
                  <a:pt x="7287147" y="2293514"/>
                </a:lnTo>
                <a:lnTo>
                  <a:pt x="0" y="2293514"/>
                </a:lnTo>
                <a:lnTo>
                  <a:pt x="0" y="0"/>
                </a:lnTo>
                <a:close/>
              </a:path>
            </a:pathLst>
          </a:custGeom>
          <a:blipFill>
            <a:blip r:embed="rId2"/>
            <a:stretch>
              <a:fillRect l="-54025" t="-249385" r="-54535" b="-64775"/>
            </a:stretch>
          </a:blipFill>
        </p:spPr>
      </p:sp>
      <p:sp>
        <p:nvSpPr>
          <p:cNvPr name="Freeform 4" id="4"/>
          <p:cNvSpPr/>
          <p:nvPr/>
        </p:nvSpPr>
        <p:spPr>
          <a:xfrm flipH="false" flipV="false" rot="0">
            <a:off x="9331220" y="5496725"/>
            <a:ext cx="8693938" cy="1540491"/>
          </a:xfrm>
          <a:custGeom>
            <a:avLst/>
            <a:gdLst/>
            <a:ahLst/>
            <a:cxnLst/>
            <a:rect r="r" b="b" t="t" l="l"/>
            <a:pathLst>
              <a:path h="1540491" w="8693938">
                <a:moveTo>
                  <a:pt x="0" y="0"/>
                </a:moveTo>
                <a:lnTo>
                  <a:pt x="8693938" y="0"/>
                </a:lnTo>
                <a:lnTo>
                  <a:pt x="8693938" y="1540491"/>
                </a:lnTo>
                <a:lnTo>
                  <a:pt x="0" y="1540491"/>
                </a:lnTo>
                <a:lnTo>
                  <a:pt x="0" y="0"/>
                </a:lnTo>
                <a:close/>
              </a:path>
            </a:pathLst>
          </a:custGeom>
          <a:blipFill>
            <a:blip r:embed="rId3"/>
            <a:stretch>
              <a:fillRect l="-303" t="0" r="-11681"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6919168" y="2800654"/>
            <a:ext cx="4411563"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Positive Predictive Value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448299" y="4870119"/>
            <a:ext cx="6752726" cy="3389933"/>
          </a:xfrm>
          <a:custGeom>
            <a:avLst/>
            <a:gdLst/>
            <a:ahLst/>
            <a:cxnLst/>
            <a:rect r="r" b="b" t="t" l="l"/>
            <a:pathLst>
              <a:path h="3389933" w="6752726">
                <a:moveTo>
                  <a:pt x="0" y="0"/>
                </a:moveTo>
                <a:lnTo>
                  <a:pt x="6752726" y="0"/>
                </a:lnTo>
                <a:lnTo>
                  <a:pt x="6752726" y="3389933"/>
                </a:lnTo>
                <a:lnTo>
                  <a:pt x="0" y="3389933"/>
                </a:lnTo>
                <a:lnTo>
                  <a:pt x="0" y="0"/>
                </a:lnTo>
                <a:close/>
              </a:path>
            </a:pathLst>
          </a:custGeom>
          <a:blipFill>
            <a:blip r:embed="rId2"/>
            <a:stretch>
              <a:fillRect l="-153551" t="-492961" r="-356299" b="-166300"/>
            </a:stretch>
          </a:blipFill>
        </p:spPr>
      </p:sp>
      <p:sp>
        <p:nvSpPr>
          <p:cNvPr name="Freeform 4" id="4"/>
          <p:cNvSpPr/>
          <p:nvPr/>
        </p:nvSpPr>
        <p:spPr>
          <a:xfrm flipH="false" flipV="false" rot="0">
            <a:off x="9612157" y="4870119"/>
            <a:ext cx="7921542" cy="3389933"/>
          </a:xfrm>
          <a:custGeom>
            <a:avLst/>
            <a:gdLst/>
            <a:ahLst/>
            <a:cxnLst/>
            <a:rect r="r" b="b" t="t" l="l"/>
            <a:pathLst>
              <a:path h="3389933" w="7921542">
                <a:moveTo>
                  <a:pt x="0" y="0"/>
                </a:moveTo>
                <a:lnTo>
                  <a:pt x="7921543" y="0"/>
                </a:lnTo>
                <a:lnTo>
                  <a:pt x="7921543" y="3389933"/>
                </a:lnTo>
                <a:lnTo>
                  <a:pt x="0" y="3389933"/>
                </a:lnTo>
                <a:lnTo>
                  <a:pt x="0" y="0"/>
                </a:lnTo>
                <a:close/>
              </a:path>
            </a:pathLst>
          </a:custGeom>
          <a:blipFill>
            <a:blip r:embed="rId3"/>
            <a:stretch>
              <a:fillRect l="0" t="0" r="-267468"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6861386" y="2800654"/>
            <a:ext cx="4527128"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Negative Predictive value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9698892" y="5044742"/>
            <a:ext cx="7953150" cy="2116971"/>
          </a:xfrm>
          <a:custGeom>
            <a:avLst/>
            <a:gdLst/>
            <a:ahLst/>
            <a:cxnLst/>
            <a:rect r="r" b="b" t="t" l="l"/>
            <a:pathLst>
              <a:path h="2116971" w="7953150">
                <a:moveTo>
                  <a:pt x="0" y="0"/>
                </a:moveTo>
                <a:lnTo>
                  <a:pt x="7953151" y="0"/>
                </a:lnTo>
                <a:lnTo>
                  <a:pt x="7953151" y="2116971"/>
                </a:lnTo>
                <a:lnTo>
                  <a:pt x="0" y="2116971"/>
                </a:lnTo>
                <a:lnTo>
                  <a:pt x="0" y="0"/>
                </a:lnTo>
                <a:close/>
              </a:path>
            </a:pathLst>
          </a:custGeom>
          <a:blipFill>
            <a:blip r:embed="rId2"/>
            <a:stretch>
              <a:fillRect l="0" t="0" r="-128567" b="0"/>
            </a:stretch>
          </a:blipFill>
        </p:spPr>
      </p:sp>
      <p:sp>
        <p:nvSpPr>
          <p:cNvPr name="Freeform 4" id="4"/>
          <p:cNvSpPr/>
          <p:nvPr/>
        </p:nvSpPr>
        <p:spPr>
          <a:xfrm flipH="false" flipV="false" rot="0">
            <a:off x="1012713" y="4576321"/>
            <a:ext cx="7597887" cy="3050418"/>
          </a:xfrm>
          <a:custGeom>
            <a:avLst/>
            <a:gdLst/>
            <a:ahLst/>
            <a:cxnLst/>
            <a:rect r="r" b="b" t="t" l="l"/>
            <a:pathLst>
              <a:path h="3050418" w="7597887">
                <a:moveTo>
                  <a:pt x="0" y="0"/>
                </a:moveTo>
                <a:lnTo>
                  <a:pt x="7597887" y="0"/>
                </a:lnTo>
                <a:lnTo>
                  <a:pt x="7597887" y="3050418"/>
                </a:lnTo>
                <a:lnTo>
                  <a:pt x="0" y="3050418"/>
                </a:lnTo>
                <a:lnTo>
                  <a:pt x="0" y="0"/>
                </a:lnTo>
                <a:close/>
              </a:path>
            </a:pathLst>
          </a:custGeom>
          <a:blipFill>
            <a:blip r:embed="rId3"/>
            <a:stretch>
              <a:fillRect l="-109522" t="-142463" r="-202394" b="-39878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8192356" y="2800654"/>
            <a:ext cx="1865188"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Sensitivity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837154" y="4870119"/>
            <a:ext cx="7629491" cy="2333052"/>
          </a:xfrm>
          <a:custGeom>
            <a:avLst/>
            <a:gdLst/>
            <a:ahLst/>
            <a:cxnLst/>
            <a:rect r="r" b="b" t="t" l="l"/>
            <a:pathLst>
              <a:path h="2333052" w="7629491">
                <a:moveTo>
                  <a:pt x="0" y="0"/>
                </a:moveTo>
                <a:lnTo>
                  <a:pt x="7629491" y="0"/>
                </a:lnTo>
                <a:lnTo>
                  <a:pt x="7629491" y="2333052"/>
                </a:lnTo>
                <a:lnTo>
                  <a:pt x="0" y="2333052"/>
                </a:lnTo>
                <a:lnTo>
                  <a:pt x="0" y="0"/>
                </a:lnTo>
                <a:close/>
              </a:path>
            </a:pathLst>
          </a:custGeom>
          <a:blipFill>
            <a:blip r:embed="rId2"/>
            <a:stretch>
              <a:fillRect l="-105725" t="-468438" r="-223479" b="-308795"/>
            </a:stretch>
          </a:blipFill>
        </p:spPr>
      </p:sp>
      <p:sp>
        <p:nvSpPr>
          <p:cNvPr name="Freeform 4" id="4"/>
          <p:cNvSpPr/>
          <p:nvPr/>
        </p:nvSpPr>
        <p:spPr>
          <a:xfrm flipH="false" flipV="false" rot="0">
            <a:off x="9784243" y="4783290"/>
            <a:ext cx="7475057" cy="2324923"/>
          </a:xfrm>
          <a:custGeom>
            <a:avLst/>
            <a:gdLst/>
            <a:ahLst/>
            <a:cxnLst/>
            <a:rect r="r" b="b" t="t" l="l"/>
            <a:pathLst>
              <a:path h="2324923" w="7475057">
                <a:moveTo>
                  <a:pt x="0" y="0"/>
                </a:moveTo>
                <a:lnTo>
                  <a:pt x="7475057" y="0"/>
                </a:lnTo>
                <a:lnTo>
                  <a:pt x="7475057" y="2324923"/>
                </a:lnTo>
                <a:lnTo>
                  <a:pt x="0" y="2324923"/>
                </a:lnTo>
                <a:lnTo>
                  <a:pt x="0" y="0"/>
                </a:lnTo>
                <a:close/>
              </a:path>
            </a:pathLst>
          </a:custGeom>
          <a:blipFill>
            <a:blip r:embed="rId3"/>
            <a:stretch>
              <a:fillRect l="0" t="0" r="-192510"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8185435" y="2800654"/>
            <a:ext cx="1879029"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Specificity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372624" y="3771110"/>
            <a:ext cx="6681697" cy="5685182"/>
          </a:xfrm>
          <a:custGeom>
            <a:avLst/>
            <a:gdLst/>
            <a:ahLst/>
            <a:cxnLst/>
            <a:rect r="r" b="b" t="t" l="l"/>
            <a:pathLst>
              <a:path h="5685182" w="6681697">
                <a:moveTo>
                  <a:pt x="0" y="0"/>
                </a:moveTo>
                <a:lnTo>
                  <a:pt x="6681697" y="0"/>
                </a:lnTo>
                <a:lnTo>
                  <a:pt x="6681697" y="5685181"/>
                </a:lnTo>
                <a:lnTo>
                  <a:pt x="0" y="5685181"/>
                </a:lnTo>
                <a:lnTo>
                  <a:pt x="0" y="0"/>
                </a:lnTo>
                <a:close/>
              </a:path>
            </a:pathLst>
          </a:custGeom>
          <a:blipFill>
            <a:blip r:embed="rId2"/>
            <a:stretch>
              <a:fillRect l="-60128" t="-37162" r="-64204" b="-27622"/>
            </a:stretch>
          </a:blipFill>
        </p:spPr>
      </p:sp>
      <p:sp>
        <p:nvSpPr>
          <p:cNvPr name="Freeform 4" id="4"/>
          <p:cNvSpPr/>
          <p:nvPr/>
        </p:nvSpPr>
        <p:spPr>
          <a:xfrm flipH="false" flipV="false" rot="0">
            <a:off x="10248900" y="3741867"/>
            <a:ext cx="6673780" cy="5714424"/>
          </a:xfrm>
          <a:custGeom>
            <a:avLst/>
            <a:gdLst/>
            <a:ahLst/>
            <a:cxnLst/>
            <a:rect r="r" b="b" t="t" l="l"/>
            <a:pathLst>
              <a:path h="5714424" w="6673780">
                <a:moveTo>
                  <a:pt x="0" y="0"/>
                </a:moveTo>
                <a:lnTo>
                  <a:pt x="6673780" y="0"/>
                </a:lnTo>
                <a:lnTo>
                  <a:pt x="6673780" y="5714424"/>
                </a:lnTo>
                <a:lnTo>
                  <a:pt x="0" y="5714424"/>
                </a:lnTo>
                <a:lnTo>
                  <a:pt x="0" y="0"/>
                </a:lnTo>
                <a:close/>
              </a:path>
            </a:pathLst>
          </a:custGeom>
          <a:blipFill>
            <a:blip r:embed="rId3"/>
            <a:stretch>
              <a:fillRect l="0" t="0" r="0"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7607833" y="2800654"/>
            <a:ext cx="3034233"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Confusion Matrix</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028700" y="3908094"/>
            <a:ext cx="7029450" cy="4502628"/>
          </a:xfrm>
          <a:custGeom>
            <a:avLst/>
            <a:gdLst/>
            <a:ahLst/>
            <a:cxnLst/>
            <a:rect r="r" b="b" t="t" l="l"/>
            <a:pathLst>
              <a:path h="4502628" w="7029450">
                <a:moveTo>
                  <a:pt x="0" y="0"/>
                </a:moveTo>
                <a:lnTo>
                  <a:pt x="7029450" y="0"/>
                </a:lnTo>
                <a:lnTo>
                  <a:pt x="7029450" y="4502628"/>
                </a:lnTo>
                <a:lnTo>
                  <a:pt x="0" y="4502628"/>
                </a:lnTo>
                <a:lnTo>
                  <a:pt x="0" y="0"/>
                </a:lnTo>
                <a:close/>
              </a:path>
            </a:pathLst>
          </a:custGeom>
          <a:blipFill>
            <a:blip r:embed="rId2"/>
            <a:stretch>
              <a:fillRect l="-56453" t="-67920" r="-55417" b="-38811"/>
            </a:stretch>
          </a:blipFill>
        </p:spPr>
      </p:sp>
      <p:sp>
        <p:nvSpPr>
          <p:cNvPr name="Freeform 4" id="4"/>
          <p:cNvSpPr/>
          <p:nvPr/>
        </p:nvSpPr>
        <p:spPr>
          <a:xfrm flipH="false" flipV="false" rot="0">
            <a:off x="10248900" y="3977249"/>
            <a:ext cx="6990301" cy="4433473"/>
          </a:xfrm>
          <a:custGeom>
            <a:avLst/>
            <a:gdLst/>
            <a:ahLst/>
            <a:cxnLst/>
            <a:rect r="r" b="b" t="t" l="l"/>
            <a:pathLst>
              <a:path h="4433473" w="6990301">
                <a:moveTo>
                  <a:pt x="0" y="0"/>
                </a:moveTo>
                <a:lnTo>
                  <a:pt x="6990301" y="0"/>
                </a:lnTo>
                <a:lnTo>
                  <a:pt x="6990301" y="4433473"/>
                </a:lnTo>
                <a:lnTo>
                  <a:pt x="0" y="4433473"/>
                </a:lnTo>
                <a:lnTo>
                  <a:pt x="0" y="0"/>
                </a:lnTo>
                <a:close/>
              </a:path>
            </a:pathLst>
          </a:custGeom>
          <a:blipFill>
            <a:blip r:embed="rId3"/>
            <a:stretch>
              <a:fillRect l="0" t="0" r="0" b="0"/>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7348612" y="2800654"/>
            <a:ext cx="3552676"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Data Split bar graph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AutoShape 2" id="2"/>
          <p:cNvSpPr/>
          <p:nvPr/>
        </p:nvSpPr>
        <p:spPr>
          <a:xfrm>
            <a:off x="9144000" y="3573178"/>
            <a:ext cx="19050" cy="60810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9763876" y="5349381"/>
            <a:ext cx="8137863" cy="1781760"/>
          </a:xfrm>
          <a:custGeom>
            <a:avLst/>
            <a:gdLst/>
            <a:ahLst/>
            <a:cxnLst/>
            <a:rect r="r" b="b" t="t" l="l"/>
            <a:pathLst>
              <a:path h="1781760" w="8137863">
                <a:moveTo>
                  <a:pt x="0" y="0"/>
                </a:moveTo>
                <a:lnTo>
                  <a:pt x="8137863" y="0"/>
                </a:lnTo>
                <a:lnTo>
                  <a:pt x="8137863" y="1781760"/>
                </a:lnTo>
                <a:lnTo>
                  <a:pt x="0" y="1781760"/>
                </a:lnTo>
                <a:lnTo>
                  <a:pt x="0" y="0"/>
                </a:lnTo>
                <a:close/>
              </a:path>
            </a:pathLst>
          </a:custGeom>
          <a:blipFill>
            <a:blip r:embed="rId2"/>
            <a:stretch>
              <a:fillRect l="0" t="0" r="-83099" b="0"/>
            </a:stretch>
          </a:blipFill>
        </p:spPr>
      </p:sp>
      <p:sp>
        <p:nvSpPr>
          <p:cNvPr name="Freeform 4" id="4"/>
          <p:cNvSpPr/>
          <p:nvPr/>
        </p:nvSpPr>
        <p:spPr>
          <a:xfrm flipH="false" flipV="false" rot="0">
            <a:off x="677758" y="5349381"/>
            <a:ext cx="7866167" cy="2009363"/>
          </a:xfrm>
          <a:custGeom>
            <a:avLst/>
            <a:gdLst/>
            <a:ahLst/>
            <a:cxnLst/>
            <a:rect r="r" b="b" t="t" l="l"/>
            <a:pathLst>
              <a:path h="2009363" w="7866167">
                <a:moveTo>
                  <a:pt x="0" y="0"/>
                </a:moveTo>
                <a:lnTo>
                  <a:pt x="7866167" y="0"/>
                </a:lnTo>
                <a:lnTo>
                  <a:pt x="7866167" y="2009363"/>
                </a:lnTo>
                <a:lnTo>
                  <a:pt x="0" y="2009363"/>
                </a:lnTo>
                <a:lnTo>
                  <a:pt x="0" y="0"/>
                </a:lnTo>
                <a:close/>
              </a:path>
            </a:pathLst>
          </a:custGeom>
          <a:blipFill>
            <a:blip r:embed="rId3"/>
            <a:stretch>
              <a:fillRect l="-76216" t="-426934" r="-117919" b="-192732"/>
            </a:stretch>
          </a:blipFill>
        </p:spPr>
      </p:sp>
      <p:sp>
        <p:nvSpPr>
          <p:cNvPr name="TextBox 5" id="5"/>
          <p:cNvSpPr txBox="true"/>
          <p:nvPr/>
        </p:nvSpPr>
        <p:spPr>
          <a:xfrm rot="0">
            <a:off x="2425426" y="336393"/>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RESULT AND DISCUSSION</a:t>
            </a:r>
          </a:p>
        </p:txBody>
      </p:sp>
      <p:sp>
        <p:nvSpPr>
          <p:cNvPr name="TextBox 6" id="6"/>
          <p:cNvSpPr txBox="true"/>
          <p:nvPr/>
        </p:nvSpPr>
        <p:spPr>
          <a:xfrm rot="0">
            <a:off x="2425426" y="1792605"/>
            <a:ext cx="457609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10</a:t>
            </a:r>
          </a:p>
        </p:txBody>
      </p:sp>
      <p:sp>
        <p:nvSpPr>
          <p:cNvPr name="TextBox 7" id="7"/>
          <p:cNvSpPr txBox="true"/>
          <p:nvPr/>
        </p:nvSpPr>
        <p:spPr>
          <a:xfrm rot="0">
            <a:off x="11073309" y="1792605"/>
            <a:ext cx="4616723" cy="863600"/>
          </a:xfrm>
          <a:prstGeom prst="rect">
            <a:avLst/>
          </a:prstGeom>
        </p:spPr>
        <p:txBody>
          <a:bodyPr anchor="t" rtlCol="false" tIns="0" lIns="0" bIns="0" rIns="0">
            <a:spAutoFit/>
          </a:bodyPr>
          <a:lstStyle/>
          <a:p>
            <a:pPr algn="ctr">
              <a:lnSpc>
                <a:spcPts val="7000"/>
              </a:lnSpc>
            </a:pPr>
            <a:r>
              <a:rPr lang="en-US" sz="5000">
                <a:solidFill>
                  <a:srgbClr val="000000"/>
                </a:solidFill>
                <a:latin typeface="Canva Sans Bold"/>
              </a:rPr>
              <a:t>Batch size = 30</a:t>
            </a:r>
          </a:p>
        </p:txBody>
      </p:sp>
      <p:sp>
        <p:nvSpPr>
          <p:cNvPr name="TextBox 8" id="8"/>
          <p:cNvSpPr txBox="true"/>
          <p:nvPr/>
        </p:nvSpPr>
        <p:spPr>
          <a:xfrm rot="0">
            <a:off x="7335590" y="2800654"/>
            <a:ext cx="3578721" cy="497840"/>
          </a:xfrm>
          <a:prstGeom prst="rect">
            <a:avLst/>
          </a:prstGeom>
        </p:spPr>
        <p:txBody>
          <a:bodyPr anchor="t" rtlCol="false" tIns="0" lIns="0" bIns="0" rIns="0">
            <a:spAutoFit/>
          </a:bodyPr>
          <a:lstStyle/>
          <a:p>
            <a:pPr algn="ctr">
              <a:lnSpc>
                <a:spcPts val="4060"/>
              </a:lnSpc>
            </a:pPr>
            <a:r>
              <a:rPr lang="en-US" sz="2900">
                <a:solidFill>
                  <a:srgbClr val="000000"/>
                </a:solidFill>
                <a:latin typeface="Canva Sans"/>
              </a:rPr>
              <a:t>Result Tabular Form</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215212" y="575498"/>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Future Enhancement</a:t>
            </a:r>
          </a:p>
        </p:txBody>
      </p:sp>
      <p:sp>
        <p:nvSpPr>
          <p:cNvPr name="TextBox 3" id="3"/>
          <p:cNvSpPr txBox="true"/>
          <p:nvPr/>
        </p:nvSpPr>
        <p:spPr>
          <a:xfrm rot="0">
            <a:off x="1028700" y="2806735"/>
            <a:ext cx="15999007" cy="5441315"/>
          </a:xfrm>
          <a:prstGeom prst="rect">
            <a:avLst/>
          </a:prstGeom>
        </p:spPr>
        <p:txBody>
          <a:bodyPr anchor="t" rtlCol="false" tIns="0" lIns="0" bIns="0" rIns="0">
            <a:spAutoFit/>
          </a:bodyPr>
          <a:lstStyle/>
          <a:p>
            <a:pPr>
              <a:lnSpc>
                <a:spcPts val="6160"/>
              </a:lnSpc>
            </a:pPr>
            <a:r>
              <a:rPr lang="en-US" sz="4400">
                <a:solidFill>
                  <a:srgbClr val="000000"/>
                </a:solidFill>
                <a:latin typeface="Canva Sans"/>
              </a:rPr>
              <a:t>This was just our Phase - I of project where:</a:t>
            </a:r>
          </a:p>
          <a:p>
            <a:pPr marL="949964" indent="-474982" lvl="1">
              <a:lnSpc>
                <a:spcPts val="6160"/>
              </a:lnSpc>
              <a:buFont typeface="Arial"/>
              <a:buChar char="•"/>
            </a:pPr>
            <a:r>
              <a:rPr lang="en-US" sz="4400">
                <a:solidFill>
                  <a:srgbClr val="000000"/>
                </a:solidFill>
                <a:latin typeface="Canva Sans"/>
              </a:rPr>
              <a:t>We tried different filter on dataset</a:t>
            </a:r>
          </a:p>
          <a:p>
            <a:pPr marL="949964" indent="-474982" lvl="1">
              <a:lnSpc>
                <a:spcPts val="6160"/>
              </a:lnSpc>
              <a:buFont typeface="Arial"/>
              <a:buChar char="•"/>
            </a:pPr>
            <a:r>
              <a:rPr lang="en-US" sz="4400">
                <a:solidFill>
                  <a:srgbClr val="000000"/>
                </a:solidFill>
                <a:latin typeface="Canva Sans"/>
              </a:rPr>
              <a:t>We found and tried different deep learning models</a:t>
            </a:r>
          </a:p>
          <a:p>
            <a:pPr marL="949964" indent="-474982" lvl="1">
              <a:lnSpc>
                <a:spcPts val="6160"/>
              </a:lnSpc>
              <a:buFont typeface="Arial"/>
              <a:buChar char="•"/>
            </a:pPr>
            <a:r>
              <a:rPr lang="en-US" sz="4400">
                <a:solidFill>
                  <a:srgbClr val="000000"/>
                </a:solidFill>
                <a:latin typeface="Canva Sans"/>
              </a:rPr>
              <a:t>We played with learning rate to find the suitable one</a:t>
            </a:r>
          </a:p>
          <a:p>
            <a:pPr marL="949964" indent="-474982" lvl="1">
              <a:lnSpc>
                <a:spcPts val="6160"/>
              </a:lnSpc>
              <a:buFont typeface="Arial"/>
              <a:buChar char="•"/>
            </a:pPr>
            <a:r>
              <a:rPr lang="en-US" sz="4400">
                <a:solidFill>
                  <a:srgbClr val="000000"/>
                </a:solidFill>
                <a:latin typeface="Canva Sans"/>
              </a:rPr>
              <a:t>We tried different variations in batch size and epochs</a:t>
            </a:r>
          </a:p>
          <a:p>
            <a:pPr marL="949964" indent="-474982" lvl="1">
              <a:lnSpc>
                <a:spcPts val="6160"/>
              </a:lnSpc>
              <a:buFont typeface="Arial"/>
              <a:buChar char="•"/>
            </a:pPr>
            <a:r>
              <a:rPr lang="en-US" sz="4400">
                <a:solidFill>
                  <a:srgbClr val="000000"/>
                </a:solidFill>
                <a:latin typeface="Canva Sans"/>
              </a:rPr>
              <a:t>Used 5 cross validation process</a:t>
            </a:r>
          </a:p>
          <a:p>
            <a:pPr>
              <a:lnSpc>
                <a:spcPts val="6160"/>
              </a:lnSpc>
            </a:pP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1028700" y="537527"/>
            <a:ext cx="7342942" cy="887095"/>
          </a:xfrm>
          <a:prstGeom prst="rect">
            <a:avLst/>
          </a:prstGeom>
        </p:spPr>
        <p:txBody>
          <a:bodyPr anchor="t" rtlCol="false" tIns="0" lIns="0" bIns="0" rIns="0">
            <a:spAutoFit/>
          </a:bodyPr>
          <a:lstStyle/>
          <a:p>
            <a:pPr>
              <a:lnSpc>
                <a:spcPts val="7279"/>
              </a:lnSpc>
            </a:pPr>
            <a:r>
              <a:rPr lang="en-US" sz="5199">
                <a:solidFill>
                  <a:srgbClr val="000000"/>
                </a:solidFill>
                <a:latin typeface="Canva Sans Bold"/>
              </a:rPr>
              <a:t>TABLE OF CONTENTS:-</a:t>
            </a:r>
          </a:p>
        </p:txBody>
      </p:sp>
      <p:sp>
        <p:nvSpPr>
          <p:cNvPr name="TextBox 3" id="3"/>
          <p:cNvSpPr txBox="true"/>
          <p:nvPr/>
        </p:nvSpPr>
        <p:spPr>
          <a:xfrm rot="0">
            <a:off x="1834689" y="1559561"/>
            <a:ext cx="15188032" cy="7698739"/>
          </a:xfrm>
          <a:prstGeom prst="rect">
            <a:avLst/>
          </a:prstGeom>
        </p:spPr>
        <p:txBody>
          <a:bodyPr anchor="t" rtlCol="false" tIns="0" lIns="0" bIns="0" rIns="0">
            <a:spAutoFit/>
          </a:bodyPr>
          <a:lstStyle/>
          <a:p>
            <a:pPr marL="626122" indent="-313061" lvl="1">
              <a:lnSpc>
                <a:spcPts val="4060"/>
              </a:lnSpc>
              <a:buFont typeface="Arial"/>
              <a:buChar char="•"/>
            </a:pPr>
            <a:r>
              <a:rPr lang="en-US" sz="2900">
                <a:solidFill>
                  <a:srgbClr val="000000"/>
                </a:solidFill>
                <a:latin typeface="Canva Sans"/>
              </a:rPr>
              <a:t>INTRODUCTION </a:t>
            </a:r>
          </a:p>
          <a:p>
            <a:pPr marL="626122" indent="-313061" lvl="1">
              <a:lnSpc>
                <a:spcPts val="4060"/>
              </a:lnSpc>
              <a:buFont typeface="Arial"/>
              <a:buChar char="•"/>
            </a:pPr>
            <a:r>
              <a:rPr lang="en-US" sz="2900">
                <a:solidFill>
                  <a:srgbClr val="000000"/>
                </a:solidFill>
                <a:latin typeface="Canva Sans"/>
              </a:rPr>
              <a:t>EXSISTING WORK WITH LIMIATATION</a:t>
            </a:r>
          </a:p>
          <a:p>
            <a:pPr marL="626122" indent="-313061" lvl="1">
              <a:lnSpc>
                <a:spcPts val="4060"/>
              </a:lnSpc>
              <a:buFont typeface="Arial"/>
              <a:buChar char="•"/>
            </a:pPr>
            <a:r>
              <a:rPr lang="en-US" sz="2900">
                <a:solidFill>
                  <a:srgbClr val="000000"/>
                </a:solidFill>
                <a:latin typeface="Canva Sans"/>
              </a:rPr>
              <a:t>PROPOSED WORK WITH METHDOLOGY</a:t>
            </a:r>
          </a:p>
          <a:p>
            <a:pPr marL="626122" indent="-313061" lvl="1">
              <a:lnSpc>
                <a:spcPts val="4060"/>
              </a:lnSpc>
              <a:buFont typeface="Arial"/>
              <a:buChar char="•"/>
            </a:pPr>
            <a:r>
              <a:rPr lang="en-US" sz="2900">
                <a:solidFill>
                  <a:srgbClr val="000000"/>
                </a:solidFill>
                <a:latin typeface="Canva Sans"/>
              </a:rPr>
              <a:t>NOVELTY OF PROJECT</a:t>
            </a:r>
          </a:p>
          <a:p>
            <a:pPr marL="626122" indent="-313061" lvl="1">
              <a:lnSpc>
                <a:spcPts val="4060"/>
              </a:lnSpc>
              <a:buFont typeface="Arial"/>
              <a:buChar char="•"/>
            </a:pPr>
            <a:r>
              <a:rPr lang="en-US" sz="2900">
                <a:solidFill>
                  <a:srgbClr val="000000"/>
                </a:solidFill>
                <a:latin typeface="Canva Sans"/>
              </a:rPr>
              <a:t>REAL TIME USAGE</a:t>
            </a:r>
          </a:p>
          <a:p>
            <a:pPr marL="626122" indent="-313061" lvl="1">
              <a:lnSpc>
                <a:spcPts val="4060"/>
              </a:lnSpc>
              <a:buFont typeface="Arial"/>
              <a:buChar char="•"/>
            </a:pPr>
            <a:r>
              <a:rPr lang="en-US" sz="2900">
                <a:solidFill>
                  <a:srgbClr val="000000"/>
                </a:solidFill>
                <a:latin typeface="Canva Sans"/>
              </a:rPr>
              <a:t>HARDWARE AND SOFTWARE REQUIREMENTS</a:t>
            </a:r>
          </a:p>
          <a:p>
            <a:pPr marL="626122" indent="-313061" lvl="1">
              <a:lnSpc>
                <a:spcPts val="4060"/>
              </a:lnSpc>
              <a:buFont typeface="Arial"/>
              <a:buChar char="•"/>
            </a:pPr>
            <a:r>
              <a:rPr lang="en-US" sz="2900">
                <a:solidFill>
                  <a:srgbClr val="000000"/>
                </a:solidFill>
                <a:latin typeface="Canva Sans"/>
              </a:rPr>
              <a:t>OVERALL SYSTEM ARCHITECTURE</a:t>
            </a:r>
          </a:p>
          <a:p>
            <a:pPr marL="626122" indent="-313061" lvl="1">
              <a:lnSpc>
                <a:spcPts val="4060"/>
              </a:lnSpc>
              <a:buFont typeface="Arial"/>
              <a:buChar char="•"/>
            </a:pPr>
            <a:r>
              <a:rPr lang="en-US" sz="2900">
                <a:solidFill>
                  <a:srgbClr val="000000"/>
                </a:solidFill>
                <a:latin typeface="Canva Sans"/>
              </a:rPr>
              <a:t>LITERATURE REVIEW</a:t>
            </a:r>
          </a:p>
          <a:p>
            <a:pPr marL="626122" indent="-313061" lvl="1">
              <a:lnSpc>
                <a:spcPts val="4060"/>
              </a:lnSpc>
              <a:buFont typeface="Arial"/>
              <a:buChar char="•"/>
            </a:pPr>
            <a:r>
              <a:rPr lang="en-US" sz="2900">
                <a:solidFill>
                  <a:srgbClr val="000000"/>
                </a:solidFill>
                <a:latin typeface="Canva Sans"/>
              </a:rPr>
              <a:t>MODULE DESCRIPTION</a:t>
            </a:r>
          </a:p>
          <a:p>
            <a:pPr marL="626122" indent="-313061" lvl="1">
              <a:lnSpc>
                <a:spcPts val="4060"/>
              </a:lnSpc>
              <a:buFont typeface="Arial"/>
              <a:buChar char="•"/>
            </a:pPr>
            <a:r>
              <a:rPr lang="en-US" sz="2900">
                <a:solidFill>
                  <a:srgbClr val="000000"/>
                </a:solidFill>
                <a:latin typeface="Canva Sans"/>
              </a:rPr>
              <a:t>MODULE WORK FLOW EXPLANATION</a:t>
            </a:r>
          </a:p>
          <a:p>
            <a:pPr marL="626122" indent="-313061" lvl="1">
              <a:lnSpc>
                <a:spcPts val="4060"/>
              </a:lnSpc>
              <a:buFont typeface="Arial"/>
              <a:buChar char="•"/>
            </a:pPr>
            <a:r>
              <a:rPr lang="en-US" sz="2900">
                <a:solidFill>
                  <a:srgbClr val="000000"/>
                </a:solidFill>
                <a:latin typeface="Canva Sans"/>
              </a:rPr>
              <a:t>IMPLEMENTATION AND CODING</a:t>
            </a:r>
          </a:p>
          <a:p>
            <a:pPr marL="626122" indent="-313061" lvl="1">
              <a:lnSpc>
                <a:spcPts val="4060"/>
              </a:lnSpc>
              <a:buFont typeface="Arial"/>
              <a:buChar char="•"/>
            </a:pPr>
            <a:r>
              <a:rPr lang="en-US" sz="2900">
                <a:solidFill>
                  <a:srgbClr val="000000"/>
                </a:solidFill>
                <a:latin typeface="Canva Sans"/>
              </a:rPr>
              <a:t>SNAP SHOT OF PROJECT</a:t>
            </a:r>
          </a:p>
          <a:p>
            <a:pPr marL="626122" indent="-313061" lvl="1">
              <a:lnSpc>
                <a:spcPts val="4060"/>
              </a:lnSpc>
              <a:buFont typeface="Arial"/>
              <a:buChar char="•"/>
            </a:pPr>
            <a:r>
              <a:rPr lang="en-US" sz="2900">
                <a:solidFill>
                  <a:srgbClr val="000000"/>
                </a:solidFill>
                <a:latin typeface="Canva Sans"/>
              </a:rPr>
              <a:t>TESTING</a:t>
            </a:r>
          </a:p>
          <a:p>
            <a:pPr marL="626122" indent="-313061" lvl="1">
              <a:lnSpc>
                <a:spcPts val="4060"/>
              </a:lnSpc>
              <a:buFont typeface="Arial"/>
              <a:buChar char="•"/>
            </a:pPr>
            <a:r>
              <a:rPr lang="en-US" sz="2900">
                <a:solidFill>
                  <a:srgbClr val="000000"/>
                </a:solidFill>
                <a:latin typeface="Canva Sans"/>
              </a:rPr>
              <a:t>RESULT AND DISCUSSION</a:t>
            </a:r>
          </a:p>
          <a:p>
            <a:pPr marL="626122" indent="-313061" lvl="1">
              <a:lnSpc>
                <a:spcPts val="4060"/>
              </a:lnSpc>
              <a:buFont typeface="Arial"/>
              <a:buChar char="•"/>
            </a:pPr>
            <a:r>
              <a:rPr lang="en-US" sz="2900">
                <a:solidFill>
                  <a:srgbClr val="000000"/>
                </a:solidFill>
                <a:latin typeface="Canva Sans"/>
              </a:rPr>
              <a:t>CONCLUSION</a:t>
            </a:r>
          </a:p>
        </p:txBody>
      </p:sp>
    </p:spTree>
  </p:cSld>
  <p:clrMapOvr>
    <a:masterClrMapping/>
  </p:clrMapOvr>
</p:sld>
</file>

<file path=ppt/slides/slide40.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215212" y="575498"/>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Future Enhancement</a:t>
            </a:r>
          </a:p>
        </p:txBody>
      </p:sp>
      <p:sp>
        <p:nvSpPr>
          <p:cNvPr name="TextBox 3" id="3"/>
          <p:cNvSpPr txBox="true"/>
          <p:nvPr/>
        </p:nvSpPr>
        <p:spPr>
          <a:xfrm rot="0">
            <a:off x="1028700" y="2806735"/>
            <a:ext cx="15999007" cy="5441315"/>
          </a:xfrm>
          <a:prstGeom prst="rect">
            <a:avLst/>
          </a:prstGeom>
        </p:spPr>
        <p:txBody>
          <a:bodyPr anchor="t" rtlCol="false" tIns="0" lIns="0" bIns="0" rIns="0">
            <a:spAutoFit/>
          </a:bodyPr>
          <a:lstStyle/>
          <a:p>
            <a:pPr>
              <a:lnSpc>
                <a:spcPts val="6160"/>
              </a:lnSpc>
            </a:pPr>
            <a:r>
              <a:rPr lang="en-US" sz="4400">
                <a:solidFill>
                  <a:srgbClr val="000000"/>
                </a:solidFill>
                <a:latin typeface="Canva Sans"/>
              </a:rPr>
              <a:t>Now for Phase-II, we’l</a:t>
            </a:r>
            <a:r>
              <a:rPr lang="en-US" sz="4400">
                <a:solidFill>
                  <a:srgbClr val="000000"/>
                </a:solidFill>
                <a:latin typeface="Canva Sans"/>
              </a:rPr>
              <a:t>l be :</a:t>
            </a:r>
          </a:p>
          <a:p>
            <a:pPr marL="949964" indent="-474982" lvl="1">
              <a:lnSpc>
                <a:spcPts val="6160"/>
              </a:lnSpc>
              <a:buFont typeface="Arial"/>
              <a:buChar char="•"/>
            </a:pPr>
            <a:r>
              <a:rPr lang="en-US" sz="4400">
                <a:solidFill>
                  <a:srgbClr val="000000"/>
                </a:solidFill>
                <a:latin typeface="Canva Sans"/>
              </a:rPr>
              <a:t>Using 5-cross validation we’ll test all FOLDs</a:t>
            </a:r>
          </a:p>
          <a:p>
            <a:pPr marL="949964" indent="-474982" lvl="1">
              <a:lnSpc>
                <a:spcPts val="6160"/>
              </a:lnSpc>
              <a:buFont typeface="Arial"/>
              <a:buChar char="•"/>
            </a:pPr>
            <a:r>
              <a:rPr lang="en-US" sz="4400">
                <a:solidFill>
                  <a:srgbClr val="000000"/>
                </a:solidFill>
                <a:latin typeface="Canva Sans"/>
              </a:rPr>
              <a:t>We will extract features of all FOLDs using Principal Component Analysis (PCA)</a:t>
            </a:r>
          </a:p>
          <a:p>
            <a:pPr marL="949964" indent="-474982" lvl="1">
              <a:lnSpc>
                <a:spcPts val="6160"/>
              </a:lnSpc>
              <a:buFont typeface="Arial"/>
              <a:buChar char="•"/>
            </a:pPr>
            <a:r>
              <a:rPr lang="en-US" sz="4400">
                <a:solidFill>
                  <a:srgbClr val="000000"/>
                </a:solidFill>
                <a:latin typeface="Canva Sans"/>
              </a:rPr>
              <a:t>We will then Feature Fuse all features from different classifiers and etc.</a:t>
            </a:r>
          </a:p>
          <a:p>
            <a:pPr>
              <a:lnSpc>
                <a:spcPts val="6160"/>
              </a:lnSpc>
            </a:pP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2215212" y="575498"/>
            <a:ext cx="12082438" cy="954030"/>
          </a:xfrm>
          <a:prstGeom prst="rect">
            <a:avLst/>
          </a:prstGeom>
        </p:spPr>
        <p:txBody>
          <a:bodyPr anchor="t" rtlCol="false" tIns="0" lIns="0" bIns="0" rIns="0">
            <a:spAutoFit/>
          </a:bodyPr>
          <a:lstStyle/>
          <a:p>
            <a:pPr algn="ctr">
              <a:lnSpc>
                <a:spcPts val="7458"/>
              </a:lnSpc>
            </a:pPr>
            <a:r>
              <a:rPr lang="en-US" sz="6600">
                <a:solidFill>
                  <a:srgbClr val="BC8F6E"/>
                </a:solidFill>
                <a:latin typeface="Canva Sans Bold"/>
              </a:rPr>
              <a:t>CONCLUSION</a:t>
            </a:r>
          </a:p>
        </p:txBody>
      </p:sp>
      <p:sp>
        <p:nvSpPr>
          <p:cNvPr name="TextBox 3" id="3"/>
          <p:cNvSpPr txBox="true"/>
          <p:nvPr/>
        </p:nvSpPr>
        <p:spPr>
          <a:xfrm rot="0">
            <a:off x="1028700" y="2379980"/>
            <a:ext cx="15999007" cy="5441315"/>
          </a:xfrm>
          <a:prstGeom prst="rect">
            <a:avLst/>
          </a:prstGeom>
        </p:spPr>
        <p:txBody>
          <a:bodyPr anchor="t" rtlCol="false" tIns="0" lIns="0" bIns="0" rIns="0">
            <a:spAutoFit/>
          </a:bodyPr>
          <a:lstStyle/>
          <a:p>
            <a:pPr>
              <a:lnSpc>
                <a:spcPts val="6160"/>
              </a:lnSpc>
              <a:spcBef>
                <a:spcPct val="0"/>
              </a:spcBef>
            </a:pPr>
            <a:r>
              <a:rPr lang="en-US" sz="4400">
                <a:solidFill>
                  <a:srgbClr val="000000"/>
                </a:solidFill>
                <a:latin typeface="Canva Sans"/>
              </a:rPr>
              <a:t>In summary, our project has made significant strides in early diabetic retinopathy detection. We've addressed limitations in existing work, emphasized model interpretability, and ensured real-world applicability. With a focus on scalability, privacy compliance, and promising results, we're advancing the field and contributing to more accurate and accessible healthcare solutions.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4090400" y="456514"/>
            <a:ext cx="10107200" cy="1320799"/>
          </a:xfrm>
          <a:prstGeom prst="rect">
            <a:avLst/>
          </a:prstGeom>
        </p:spPr>
        <p:txBody>
          <a:bodyPr anchor="t" rtlCol="false" tIns="0" lIns="0" bIns="0" rIns="0">
            <a:spAutoFit/>
          </a:bodyPr>
          <a:lstStyle/>
          <a:p>
            <a:pPr algn="just">
              <a:lnSpc>
                <a:spcPts val="9999"/>
              </a:lnSpc>
            </a:pPr>
            <a:r>
              <a:rPr lang="en-US" sz="9999">
                <a:solidFill>
                  <a:srgbClr val="545454"/>
                </a:solidFill>
                <a:latin typeface="Roca One Bold"/>
              </a:rPr>
              <a:t>INTRODUCTION</a:t>
            </a:r>
          </a:p>
        </p:txBody>
      </p:sp>
      <p:sp>
        <p:nvSpPr>
          <p:cNvPr name="TextBox 3" id="3"/>
          <p:cNvSpPr txBox="true"/>
          <p:nvPr/>
        </p:nvSpPr>
        <p:spPr>
          <a:xfrm rot="0">
            <a:off x="1190208" y="1817518"/>
            <a:ext cx="17097792" cy="7804674"/>
          </a:xfrm>
          <a:prstGeom prst="rect">
            <a:avLst/>
          </a:prstGeom>
        </p:spPr>
        <p:txBody>
          <a:bodyPr anchor="t" rtlCol="false" tIns="0" lIns="0" bIns="0" rIns="0">
            <a:spAutoFit/>
          </a:bodyPr>
          <a:lstStyle/>
          <a:p>
            <a:pPr marL="645800" indent="-322900" lvl="1">
              <a:lnSpc>
                <a:spcPts val="4785"/>
              </a:lnSpc>
              <a:buFont typeface="Arial"/>
              <a:buChar char="•"/>
            </a:pPr>
            <a:r>
              <a:rPr lang="en-US" sz="2991">
                <a:solidFill>
                  <a:srgbClr val="545454"/>
                </a:solidFill>
                <a:latin typeface="Poppins"/>
              </a:rPr>
              <a:t>Imagine a condition that silently threatens the vision of millions.</a:t>
            </a:r>
          </a:p>
          <a:p>
            <a:pPr marL="645800" indent="-322900" lvl="1">
              <a:lnSpc>
                <a:spcPts val="4785"/>
              </a:lnSpc>
              <a:buFont typeface="Arial"/>
              <a:buChar char="•"/>
            </a:pPr>
            <a:r>
              <a:rPr lang="en-US" sz="2991">
                <a:solidFill>
                  <a:srgbClr val="545454"/>
                </a:solidFill>
                <a:latin typeface="Poppins"/>
              </a:rPr>
              <a:t>In the world of healthcare, such a condition exists, and it's called </a:t>
            </a:r>
            <a:r>
              <a:rPr lang="en-US" sz="2991">
                <a:solidFill>
                  <a:srgbClr val="545454"/>
                </a:solidFill>
                <a:latin typeface="Poppins Bold"/>
              </a:rPr>
              <a:t>Diabetic Retinopathy</a:t>
            </a:r>
            <a:r>
              <a:rPr lang="en-US" sz="2991">
                <a:solidFill>
                  <a:srgbClr val="545454"/>
                </a:solidFill>
                <a:latin typeface="Poppins"/>
              </a:rPr>
              <a:t>.</a:t>
            </a:r>
          </a:p>
          <a:p>
            <a:pPr marL="645800" indent="-322900" lvl="1">
              <a:lnSpc>
                <a:spcPts val="4785"/>
              </a:lnSpc>
              <a:buFont typeface="Arial"/>
              <a:buChar char="•"/>
            </a:pPr>
            <a:r>
              <a:rPr lang="en-US" sz="2991">
                <a:solidFill>
                  <a:srgbClr val="545454"/>
                </a:solidFill>
                <a:latin typeface="Poppins"/>
              </a:rPr>
              <a:t>Diabetic retinopathy is a diabetes-related eye condition that damages the retina, potentially leading to vision loss or blindness. It is caused by damage to blood vessels in the retina due to high blood sugar levels</a:t>
            </a:r>
          </a:p>
          <a:p>
            <a:pPr marL="645800" indent="-322900" lvl="1">
              <a:lnSpc>
                <a:spcPts val="4785"/>
              </a:lnSpc>
              <a:buFont typeface="Arial"/>
              <a:buChar char="•"/>
            </a:pPr>
            <a:r>
              <a:rPr lang="en-US" sz="2991">
                <a:solidFill>
                  <a:srgbClr val="545454"/>
                </a:solidFill>
                <a:latin typeface="Poppins"/>
              </a:rPr>
              <a:t>.Diabetic retinopathy  is the major ocular complication of diabetes mellitus, and occurs in about 30 to 40% of diabetic individuals . </a:t>
            </a:r>
          </a:p>
          <a:p>
            <a:pPr marL="645800" indent="-322900" lvl="1">
              <a:lnSpc>
                <a:spcPts val="4785"/>
              </a:lnSpc>
              <a:buFont typeface="Arial"/>
              <a:buChar char="•"/>
            </a:pPr>
            <a:r>
              <a:rPr lang="en-US" sz="2991">
                <a:solidFill>
                  <a:srgbClr val="545454"/>
                </a:solidFill>
                <a:latin typeface="Poppins"/>
              </a:rPr>
              <a:t>According to the World Health Organization (WHO), an estimated 463 million adults worldwide were living with diabetes in 2019, with this number projected to increase to 700 million by 2045</a:t>
            </a:r>
          </a:p>
          <a:p>
            <a:pPr marL="645800" indent="-322900" lvl="1">
              <a:lnSpc>
                <a:spcPts val="4785"/>
              </a:lnSpc>
              <a:buFont typeface="Arial"/>
              <a:buChar char="•"/>
            </a:pPr>
            <a:r>
              <a:rPr lang="en-US" sz="2991">
                <a:solidFill>
                  <a:srgbClr val="545454"/>
                </a:solidFill>
                <a:latin typeface="Poppins"/>
              </a:rPr>
              <a:t>In 2020, the International Diabetes Federation (IDF) reported that </a:t>
            </a:r>
            <a:r>
              <a:rPr lang="en-US" sz="2991">
                <a:solidFill>
                  <a:srgbClr val="545454"/>
                </a:solidFill>
                <a:latin typeface="Poppins Semi-Bold"/>
              </a:rPr>
              <a:t>one in three adults</a:t>
            </a:r>
            <a:r>
              <a:rPr lang="en-US" sz="2991">
                <a:solidFill>
                  <a:srgbClr val="545454"/>
                </a:solidFill>
                <a:latin typeface="Poppins"/>
              </a:rPr>
              <a:t> with diabetes is at risk of developing Diabetic Retinopathy.</a:t>
            </a:r>
          </a:p>
          <a:p>
            <a:pPr>
              <a:lnSpc>
                <a:spcPts val="478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0" y="-164175"/>
            <a:ext cx="17458164" cy="2214300"/>
          </a:xfrm>
          <a:prstGeom prst="rect">
            <a:avLst/>
          </a:prstGeom>
        </p:spPr>
        <p:txBody>
          <a:bodyPr anchor="t" rtlCol="false" tIns="0" lIns="0" bIns="0" rIns="0">
            <a:spAutoFit/>
          </a:bodyPr>
          <a:lstStyle/>
          <a:p>
            <a:pPr marL="790500" indent="-395250" lvl="1">
              <a:lnSpc>
                <a:spcPts val="5858"/>
              </a:lnSpc>
              <a:buFont typeface="Arial"/>
              <a:buChar char="•"/>
            </a:pPr>
            <a:r>
              <a:rPr lang="en-US" sz="3661">
                <a:solidFill>
                  <a:srgbClr val="545454"/>
                </a:solidFill>
                <a:latin typeface="Poppins"/>
              </a:rPr>
              <a:t>Behind these statistics lies the stark reality of Diabetic Retinopathy's severity, as it silently erodes vision and quality of life for million.</a:t>
            </a:r>
          </a:p>
          <a:p>
            <a:pPr>
              <a:lnSpc>
                <a:spcPts val="5858"/>
              </a:lnSpc>
            </a:pPr>
          </a:p>
        </p:txBody>
      </p:sp>
      <p:sp>
        <p:nvSpPr>
          <p:cNvPr name="Freeform 3" id="3"/>
          <p:cNvSpPr/>
          <p:nvPr/>
        </p:nvSpPr>
        <p:spPr>
          <a:xfrm flipH="false" flipV="false" rot="0">
            <a:off x="2018932" y="1407404"/>
            <a:ext cx="13134735" cy="6182308"/>
          </a:xfrm>
          <a:custGeom>
            <a:avLst/>
            <a:gdLst/>
            <a:ahLst/>
            <a:cxnLst/>
            <a:rect r="r" b="b" t="t" l="l"/>
            <a:pathLst>
              <a:path h="6182308" w="13134735">
                <a:moveTo>
                  <a:pt x="0" y="0"/>
                </a:moveTo>
                <a:lnTo>
                  <a:pt x="13134734" y="0"/>
                </a:lnTo>
                <a:lnTo>
                  <a:pt x="13134734" y="6182308"/>
                </a:lnTo>
                <a:lnTo>
                  <a:pt x="0" y="6182308"/>
                </a:lnTo>
                <a:lnTo>
                  <a:pt x="0" y="0"/>
                </a:lnTo>
                <a:close/>
              </a:path>
            </a:pathLst>
          </a:custGeom>
          <a:blipFill>
            <a:blip r:embed="rId2"/>
            <a:stretch>
              <a:fillRect l="0" t="0" r="-3847" b="-1122"/>
            </a:stretch>
          </a:blipFill>
        </p:spPr>
      </p:sp>
      <p:sp>
        <p:nvSpPr>
          <p:cNvPr name="TextBox 4" id="4"/>
          <p:cNvSpPr txBox="true"/>
          <p:nvPr/>
        </p:nvSpPr>
        <p:spPr>
          <a:xfrm rot="0">
            <a:off x="0" y="7914319"/>
            <a:ext cx="17458164" cy="17805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000000"/>
                </a:solidFill>
                <a:latin typeface="Canva Sans"/>
              </a:rPr>
              <a:t>Notice the stark contrast between a healthy, functioning retina and one affected by Diabetic Retinopathy, underscoring the critical importance of early detection and intervention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747993" cy="10287000"/>
          </a:xfrm>
          <a:custGeom>
            <a:avLst/>
            <a:gdLst/>
            <a:ahLst/>
            <a:cxnLst/>
            <a:rect r="r" b="b" t="t" l="l"/>
            <a:pathLst>
              <a:path h="10287000" w="9747993">
                <a:moveTo>
                  <a:pt x="0" y="0"/>
                </a:moveTo>
                <a:lnTo>
                  <a:pt x="9747993" y="0"/>
                </a:lnTo>
                <a:lnTo>
                  <a:pt x="9747993"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9747993" y="3728402"/>
            <a:ext cx="8540007" cy="273494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Differences between all types of Diabetes Retinopathy</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568034" y="351739"/>
            <a:ext cx="16397140" cy="727727"/>
          </a:xfrm>
          <a:prstGeom prst="rect">
            <a:avLst/>
          </a:prstGeom>
        </p:spPr>
        <p:txBody>
          <a:bodyPr anchor="t" rtlCol="false" tIns="0" lIns="0" bIns="0" rIns="0">
            <a:spAutoFit/>
          </a:bodyPr>
          <a:lstStyle/>
          <a:p>
            <a:pPr algn="ctr">
              <a:lnSpc>
                <a:spcPts val="5400"/>
              </a:lnSpc>
            </a:pPr>
            <a:r>
              <a:rPr lang="en-US" sz="5400">
                <a:solidFill>
                  <a:srgbClr val="545454"/>
                </a:solidFill>
                <a:latin typeface="Roca One Bold"/>
              </a:rPr>
              <a:t>EXSISTING WORK WITH LIMITATION</a:t>
            </a:r>
          </a:p>
        </p:txBody>
      </p:sp>
      <p:sp>
        <p:nvSpPr>
          <p:cNvPr name="TextBox 3" id="3"/>
          <p:cNvSpPr txBox="true"/>
          <p:nvPr/>
        </p:nvSpPr>
        <p:spPr>
          <a:xfrm rot="0">
            <a:off x="274475" y="971550"/>
            <a:ext cx="17666529" cy="9092664"/>
          </a:xfrm>
          <a:prstGeom prst="rect">
            <a:avLst/>
          </a:prstGeom>
        </p:spPr>
        <p:txBody>
          <a:bodyPr anchor="t" rtlCol="false" tIns="0" lIns="0" bIns="0" rIns="0">
            <a:spAutoFit/>
          </a:bodyPr>
          <a:lstStyle/>
          <a:p>
            <a:pPr>
              <a:lnSpc>
                <a:spcPts val="4107"/>
              </a:lnSpc>
              <a:spcBef>
                <a:spcPct val="0"/>
              </a:spcBef>
            </a:pPr>
            <a:r>
              <a:rPr lang="en-US" sz="2933">
                <a:solidFill>
                  <a:srgbClr val="545454"/>
                </a:solidFill>
                <a:latin typeface="Canva Sans Bold"/>
              </a:rPr>
              <a:t>1.</a:t>
            </a:r>
            <a:r>
              <a:rPr lang="en-US" sz="2933">
                <a:solidFill>
                  <a:srgbClr val="545454"/>
                </a:solidFill>
                <a:latin typeface="Canva Sans Bold"/>
              </a:rPr>
              <a:t>IDx-DR System:</a:t>
            </a:r>
          </a:p>
          <a:p>
            <a:pPr>
              <a:lnSpc>
                <a:spcPts val="4107"/>
              </a:lnSpc>
              <a:spcBef>
                <a:spcPct val="0"/>
              </a:spcBef>
            </a:pPr>
          </a:p>
          <a:p>
            <a:pPr>
              <a:lnSpc>
                <a:spcPts val="3389"/>
              </a:lnSpc>
              <a:spcBef>
                <a:spcPct val="0"/>
              </a:spcBef>
            </a:pPr>
            <a:r>
              <a:rPr lang="en-US" sz="2421">
                <a:solidFill>
                  <a:srgbClr val="545454"/>
                </a:solidFill>
                <a:latin typeface="Canva Sans"/>
              </a:rPr>
              <a:t>Limitation: While the IDx-DR System was one of the first FDA-approved AI systems for autonomous diagnostic use, its deployment in real-world clinical settings and the cost of implementation may be limiting factors for broader adoption.</a:t>
            </a:r>
          </a:p>
          <a:p>
            <a:pPr>
              <a:lnSpc>
                <a:spcPts val="3389"/>
              </a:lnSpc>
              <a:spcBef>
                <a:spcPct val="0"/>
              </a:spcBef>
            </a:pPr>
          </a:p>
          <a:p>
            <a:pPr>
              <a:lnSpc>
                <a:spcPts val="3963"/>
              </a:lnSpc>
              <a:spcBef>
                <a:spcPct val="0"/>
              </a:spcBef>
            </a:pPr>
            <a:r>
              <a:rPr lang="en-US" sz="2831">
                <a:solidFill>
                  <a:srgbClr val="545454"/>
                </a:solidFill>
                <a:latin typeface="Canva Sans Bold"/>
              </a:rPr>
              <a:t>2.Google's DeepMind Health:</a:t>
            </a:r>
          </a:p>
          <a:p>
            <a:pPr>
              <a:lnSpc>
                <a:spcPts val="3389"/>
              </a:lnSpc>
              <a:spcBef>
                <a:spcPct val="0"/>
              </a:spcBef>
            </a:pPr>
          </a:p>
          <a:p>
            <a:pPr>
              <a:lnSpc>
                <a:spcPts val="3389"/>
              </a:lnSpc>
              <a:spcBef>
                <a:spcPct val="0"/>
              </a:spcBef>
            </a:pPr>
            <a:r>
              <a:rPr lang="en-US" sz="2421">
                <a:solidFill>
                  <a:srgbClr val="545454"/>
                </a:solidFill>
                <a:latin typeface="Canva Sans"/>
              </a:rPr>
              <a:t>Limitation: The use of deep learning for diabetic retinopathy detection by DeepMind Health has shown promise, but the limited interpretability of deep learning models remains a challenge for clinical acceptance and trust.</a:t>
            </a:r>
          </a:p>
          <a:p>
            <a:pPr>
              <a:lnSpc>
                <a:spcPts val="3389"/>
              </a:lnSpc>
              <a:spcBef>
                <a:spcPct val="0"/>
              </a:spcBef>
            </a:pPr>
          </a:p>
          <a:p>
            <a:pPr>
              <a:lnSpc>
                <a:spcPts val="4107"/>
              </a:lnSpc>
              <a:spcBef>
                <a:spcPct val="0"/>
              </a:spcBef>
            </a:pPr>
            <a:r>
              <a:rPr lang="en-US" sz="2933">
                <a:solidFill>
                  <a:srgbClr val="545454"/>
                </a:solidFill>
                <a:latin typeface="Canva Sans Bold"/>
              </a:rPr>
              <a:t>3.</a:t>
            </a:r>
            <a:r>
              <a:rPr lang="en-US" sz="2933">
                <a:solidFill>
                  <a:srgbClr val="545454"/>
                </a:solidFill>
                <a:latin typeface="Canva Sans Bold"/>
              </a:rPr>
              <a:t>EyeArt AI System:</a:t>
            </a:r>
          </a:p>
          <a:p>
            <a:pPr>
              <a:lnSpc>
                <a:spcPts val="3389"/>
              </a:lnSpc>
              <a:spcBef>
                <a:spcPct val="0"/>
              </a:spcBef>
            </a:pPr>
          </a:p>
          <a:p>
            <a:pPr>
              <a:lnSpc>
                <a:spcPts val="3389"/>
              </a:lnSpc>
              <a:spcBef>
                <a:spcPct val="0"/>
              </a:spcBef>
            </a:pPr>
            <a:r>
              <a:rPr lang="en-US" sz="2421">
                <a:solidFill>
                  <a:srgbClr val="545454"/>
                </a:solidFill>
                <a:latin typeface="Canva Sans"/>
              </a:rPr>
              <a:t>Limitation: Similar to other AI-based systems, the EyeArt AI System may not address the issue of model interpretability, making it challenging to explain model decisions.</a:t>
            </a:r>
          </a:p>
          <a:p>
            <a:pPr>
              <a:lnSpc>
                <a:spcPts val="4107"/>
              </a:lnSpc>
              <a:spcBef>
                <a:spcPct val="0"/>
              </a:spcBef>
            </a:pPr>
          </a:p>
          <a:p>
            <a:pPr>
              <a:lnSpc>
                <a:spcPts val="4107"/>
              </a:lnSpc>
              <a:spcBef>
                <a:spcPct val="0"/>
              </a:spcBef>
            </a:pPr>
            <a:r>
              <a:rPr lang="en-US" sz="2933">
                <a:solidFill>
                  <a:srgbClr val="545454"/>
                </a:solidFill>
                <a:latin typeface="Canva Sans Bold"/>
              </a:rPr>
              <a:t>4.Aravind Eye Hospital Projects:</a:t>
            </a:r>
          </a:p>
          <a:p>
            <a:pPr>
              <a:lnSpc>
                <a:spcPts val="3389"/>
              </a:lnSpc>
              <a:spcBef>
                <a:spcPct val="0"/>
              </a:spcBef>
            </a:pPr>
          </a:p>
          <a:p>
            <a:pPr>
              <a:lnSpc>
                <a:spcPts val="3389"/>
              </a:lnSpc>
              <a:spcBef>
                <a:spcPct val="0"/>
              </a:spcBef>
            </a:pPr>
            <a:r>
              <a:rPr lang="en-US" sz="2421">
                <a:solidFill>
                  <a:srgbClr val="545454"/>
                </a:solidFill>
                <a:latin typeface="Canva Sans"/>
              </a:rPr>
              <a:t>Limitation: Projects like those at Aravind Eye Hospital have primarily focused on resource-constrained settings, which may not fully address the scalability and integration challenges of AI-based solutions in developed healthcare systems.</a:t>
            </a:r>
          </a:p>
          <a:p>
            <a:pPr>
              <a:lnSpc>
                <a:spcPts val="338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FFAF6"/>
        </a:solidFill>
      </p:bgPr>
    </p:bg>
    <p:spTree>
      <p:nvGrpSpPr>
        <p:cNvPr id="1" name=""/>
        <p:cNvGrpSpPr/>
        <p:nvPr/>
      </p:nvGrpSpPr>
      <p:grpSpPr>
        <a:xfrm>
          <a:off x="0" y="0"/>
          <a:ext cx="0" cy="0"/>
          <a:chOff x="0" y="0"/>
          <a:chExt cx="0" cy="0"/>
        </a:xfrm>
      </p:grpSpPr>
      <p:sp>
        <p:nvSpPr>
          <p:cNvPr name="TextBox 2" id="2"/>
          <p:cNvSpPr txBox="true"/>
          <p:nvPr/>
        </p:nvSpPr>
        <p:spPr>
          <a:xfrm rot="0">
            <a:off x="1097101" y="876300"/>
            <a:ext cx="5669995" cy="927735"/>
          </a:xfrm>
          <a:prstGeom prst="rect">
            <a:avLst/>
          </a:prstGeom>
        </p:spPr>
        <p:txBody>
          <a:bodyPr anchor="t" rtlCol="false" tIns="0" lIns="0" bIns="0" rIns="0">
            <a:spAutoFit/>
          </a:bodyPr>
          <a:lstStyle/>
          <a:p>
            <a:pPr algn="ctr">
              <a:lnSpc>
                <a:spcPts val="7139"/>
              </a:lnSpc>
            </a:pPr>
            <a:r>
              <a:rPr lang="en-US" sz="5100">
                <a:solidFill>
                  <a:srgbClr val="737373"/>
                </a:solidFill>
                <a:latin typeface="Poppins Bold"/>
              </a:rPr>
              <a:t>PROPOSED WORK</a:t>
            </a:r>
          </a:p>
        </p:txBody>
      </p:sp>
      <p:sp>
        <p:nvSpPr>
          <p:cNvPr name="TextBox 3" id="3"/>
          <p:cNvSpPr txBox="true"/>
          <p:nvPr/>
        </p:nvSpPr>
        <p:spPr>
          <a:xfrm rot="0">
            <a:off x="1028700" y="2031592"/>
            <a:ext cx="16580807" cy="7688585"/>
          </a:xfrm>
          <a:prstGeom prst="rect">
            <a:avLst/>
          </a:prstGeom>
        </p:spPr>
        <p:txBody>
          <a:bodyPr anchor="t" rtlCol="false" tIns="0" lIns="0" bIns="0" rIns="0">
            <a:spAutoFit/>
          </a:bodyPr>
          <a:lstStyle/>
          <a:p>
            <a:pPr>
              <a:lnSpc>
                <a:spcPts val="4094"/>
              </a:lnSpc>
              <a:spcBef>
                <a:spcPct val="0"/>
              </a:spcBef>
            </a:pPr>
            <a:r>
              <a:rPr lang="en-US" sz="2924">
                <a:solidFill>
                  <a:srgbClr val="000000"/>
                </a:solidFill>
                <a:latin typeface="Canva Sans"/>
              </a:rPr>
              <a:t>Our proposed work centers around improving the accuracy of diabetes retinopathy image classification through a comprehensive approach. We have systematically investigated three distinct pre-processing techniques: Gaussian filtering, CLAHE filtering with ESRAGN, and no filtering, with a focus on understanding their impact on classification performance. To evaluate these techniques, we employed a variety of deep learning models, including ResNet101, ResNet50v2, InceptionV3, InceptionV2, EfficientNetB4 and InceptionResNetV2 .</a:t>
            </a:r>
          </a:p>
          <a:p>
            <a:pPr>
              <a:lnSpc>
                <a:spcPts val="4094"/>
              </a:lnSpc>
              <a:spcBef>
                <a:spcPct val="0"/>
              </a:spcBef>
            </a:pPr>
          </a:p>
          <a:p>
            <a:pPr>
              <a:lnSpc>
                <a:spcPts val="4094"/>
              </a:lnSpc>
              <a:spcBef>
                <a:spcPct val="0"/>
              </a:spcBef>
            </a:pPr>
            <a:r>
              <a:rPr lang="en-US" sz="2924">
                <a:solidFill>
                  <a:srgbClr val="000000"/>
                </a:solidFill>
                <a:latin typeface="Canva Sans"/>
              </a:rPr>
              <a:t>Our primary goal is to identify the most effective combination of pre-processing and model architecture that maximizes the accuracy of diabetic retinopathy image classification (Which we found was Efficient Net B4). We also plan to apply Feature Fusion and Feature Extraction  to enhance the result. This research holds significant potential in improving the early detection and diagnosis of diabetes-related eye diseases, ultimately benefiting patients and healthcare providers alike. By presenting our findings, we aim to provide valuable insights into the optimal strategies for handling medical image data and guide future work in this critical area of medical image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DAFtfm-y44E</dc:identifier>
  <dcterms:modified xsi:type="dcterms:W3CDTF">2011-08-01T06:04:30Z</dcterms:modified>
  <cp:revision>1</cp:revision>
  <dc:title>project exhibition</dc:title>
</cp:coreProperties>
</file>